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comments/comment4.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4"/>
  </p:notesMasterIdLst>
  <p:handoutMasterIdLst>
    <p:handoutMasterId r:id="rId25"/>
  </p:handoutMasterIdLst>
  <p:sldIdLst>
    <p:sldId id="257" r:id="rId2"/>
    <p:sldId id="258" r:id="rId3"/>
    <p:sldId id="271" r:id="rId4"/>
    <p:sldId id="272" r:id="rId5"/>
    <p:sldId id="284" r:id="rId6"/>
    <p:sldId id="273" r:id="rId7"/>
    <p:sldId id="259" r:id="rId8"/>
    <p:sldId id="274" r:id="rId9"/>
    <p:sldId id="275" r:id="rId10"/>
    <p:sldId id="277" r:id="rId11"/>
    <p:sldId id="263" r:id="rId12"/>
    <p:sldId id="276" r:id="rId13"/>
    <p:sldId id="278" r:id="rId14"/>
    <p:sldId id="279" r:id="rId15"/>
    <p:sldId id="282" r:id="rId16"/>
    <p:sldId id="280" r:id="rId17"/>
    <p:sldId id="283" r:id="rId18"/>
    <p:sldId id="281" r:id="rId19"/>
    <p:sldId id="285" r:id="rId20"/>
    <p:sldId id="286" r:id="rId21"/>
    <p:sldId id="287" r:id="rId22"/>
    <p:sldId id="28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296" userDrawn="1">
          <p15:clr>
            <a:srgbClr val="A4A3A4"/>
          </p15:clr>
        </p15:guide>
        <p15:guide id="4" orient="horz" pos="412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nju1996sesh@gmail.com" initials="r" lastIdx="8" clrIdx="0">
    <p:extLst>
      <p:ext uri="{19B8F6BF-5375-455C-9EA6-DF929625EA0E}">
        <p15:presenceInfo xmlns:p15="http://schemas.microsoft.com/office/powerpoint/2012/main" userId="5e13e2f2205cc94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9911" autoAdjust="0"/>
  </p:normalViewPr>
  <p:slideViewPr>
    <p:cSldViewPr snapToGrid="0">
      <p:cViewPr varScale="1">
        <p:scale>
          <a:sx n="84" d="100"/>
          <a:sy n="84" d="100"/>
        </p:scale>
        <p:origin x="91" y="130"/>
      </p:cViewPr>
      <p:guideLst>
        <p:guide orient="horz" pos="2160"/>
        <p:guide pos="3840"/>
        <p:guide pos="7296"/>
        <p:guide orient="horz" pos="4128"/>
      </p:guideLst>
    </p:cSldViewPr>
  </p:slideViewPr>
  <p:notesTextViewPr>
    <p:cViewPr>
      <p:scale>
        <a:sx n="3" d="2"/>
        <a:sy n="3" d="2"/>
      </p:scale>
      <p:origin x="0" y="0"/>
    </p:cViewPr>
  </p:notesTextViewPr>
  <p:notesViewPr>
    <p:cSldViewPr snapToGrid="0" showGuides="1">
      <p:cViewPr varScale="1">
        <p:scale>
          <a:sx n="76" d="100"/>
          <a:sy n="76" d="100"/>
        </p:scale>
        <p:origin x="253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3-19T10:32:36.520" idx="1">
    <p:pos x="10" y="10"/>
    <p:text>we have watched with great interest as machine learning (ML) has exploded – and with it, the complexity of ML models and the frameworks people are using to build them. State-of-the-art models are increasingly programs, with support for programming constructs like loops and recursion, and this brings out many interesting issues in the tools we use to create them – that is, programming languages.</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3-19T10:42:32.691" idx="2">
    <p:pos x="10" y="10"/>
    <p:text>The core reason for building new languages is simple: ML research has extremely high computational demands, and simplifying the modelling language makes it easier to add domain-specific optimisations and features. Training models requires excellent hardware support, good numerics, low interpreter overhead and multiple kinds of parallelism.</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03-23T19:43:13.407" idx="3">
    <p:pos x="2438" y="861"/>
    <p:text>python is a scientific language</p:text>
    <p:extLst>
      <p:ext uri="{C676402C-5697-4E1C-873F-D02D1690AC5C}">
        <p15:threadingInfo xmlns:p15="http://schemas.microsoft.com/office/powerpoint/2012/main" timeZoneBias="-330"/>
      </p:ext>
    </p:extLst>
  </p:cm>
  <p:cm authorId="1" dt="2018-03-23T19:43:29.610" idx="4">
    <p:pos x="10" y="10"/>
    <p:text>Scala is an engineering language</p:text>
    <p:extLst>
      <p:ext uri="{C676402C-5697-4E1C-873F-D02D1690AC5C}">
        <p15:threadingInfo xmlns:p15="http://schemas.microsoft.com/office/powerpoint/2012/main" timeZoneBias="-330"/>
      </p:ext>
    </p:extLst>
  </p:cm>
  <p:cm authorId="1" dt="2018-03-23T19:45:34.587" idx="5">
    <p:pos x="106" y="106"/>
    <p:text>When Python wrapper calls the underlying Spark codes written in Scala running on a JVM, translation between two different environments and languages might be the source of more bugs and issues.</p:text>
    <p:extLst>
      <p:ext uri="{C676402C-5697-4E1C-873F-D02D1690AC5C}">
        <p15:threadingInfo xmlns:p15="http://schemas.microsoft.com/office/powerpoint/2012/main" timeZoneBias="-330"/>
      </p:ext>
    </p:extLst>
  </p:cm>
  <p:cm authorId="1" dt="2018-03-23T19:45:56.784" idx="6">
    <p:pos x="202" y="202"/>
    <p:text>Last but not least, because Spark is implemented in Scala, using Scala allows you to access the latest greatest features. Most features are first available on Scala and then port to Python.</p:text>
    <p:extLst>
      <p:ext uri="{C676402C-5697-4E1C-873F-D02D1690AC5C}">
        <p15:threadingInfo xmlns:p15="http://schemas.microsoft.com/office/powerpoint/2012/main" timeZoneBias="-33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03-23T23:48:25.443" idx="7">
    <p:pos x="2569" y="611"/>
    <p:text>Refactoring the program code of a statically typed language like Scala is much easier and hassle-free than refactoring the code of dynamic language like Python. Developers often face difficulties after modifying Python program code as it creates more bugs than fixing the older ones. Typecheck in Python actually conquests the duck-typing philosophy of python. It is better to be slow and safe using Scala for Spark than being fast and dead using Python for Spark.
Python is an effective choice against Spark for smaller ad hoc experiments but it does not scale efficiently like the statically type language – Scala, for large software engineering efforts in production.</p:text>
    <p:extLst>
      <p:ext uri="{C676402C-5697-4E1C-873F-D02D1690AC5C}">
        <p15:threadingInfo xmlns:p15="http://schemas.microsoft.com/office/powerpoint/2012/main" timeZoneBias="-33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8-03-24T11:48:09.703" idx="8">
    <p:pos x="10" y="10"/>
    <p:text>In Akka, actors are very lightweight concurrent entities that communicate asynchronously by sending messages between each other.</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796EA6-6F25-4F19-87BA-7ADCC16DAEFF}" type="datetimeFigureOut">
              <a:rPr lang="en-US" smtClean="0"/>
              <a:t>3/19/2018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4E50CC-F33A-4EF4-9F12-93EC4A21A0CF}" type="slidenum">
              <a:rPr lang="en-US" smtClean="0"/>
              <a:t>‹#›</a:t>
            </a:fld>
            <a:endParaRPr lang="en-US" dirty="0"/>
          </a:p>
        </p:txBody>
      </p:sp>
    </p:spTree>
    <p:extLst>
      <p:ext uri="{BB962C8B-B14F-4D97-AF65-F5344CB8AC3E}">
        <p14:creationId xmlns:p14="http://schemas.microsoft.com/office/powerpoint/2010/main" val="1323295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C172E-A8B5-46F6-B05C-DFA3E2E0F207}" type="datetimeFigureOut">
              <a:rPr lang="en-US" smtClean="0"/>
              <a:t>3/19/2018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674CE4-FBD8-4481-AEFB-CA53E599A745}" type="slidenum">
              <a:rPr lang="en-US" smtClean="0"/>
              <a:t>‹#›</a:t>
            </a:fld>
            <a:endParaRPr lang="en-US" dirty="0"/>
          </a:p>
        </p:txBody>
      </p:sp>
    </p:spTree>
    <p:extLst>
      <p:ext uri="{BB962C8B-B14F-4D97-AF65-F5344CB8AC3E}">
        <p14:creationId xmlns:p14="http://schemas.microsoft.com/office/powerpoint/2010/main" val="127326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674CE4-FBD8-4481-AEFB-CA53E599A745}" type="slidenum">
              <a:rPr lang="en-US" smtClean="0"/>
              <a:t>1</a:t>
            </a:fld>
            <a:endParaRPr lang="en-US" dirty="0"/>
          </a:p>
        </p:txBody>
      </p:sp>
    </p:spTree>
    <p:extLst>
      <p:ext uri="{BB962C8B-B14F-4D97-AF65-F5344CB8AC3E}">
        <p14:creationId xmlns:p14="http://schemas.microsoft.com/office/powerpoint/2010/main" val="2147974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presentation will benefit audience: Adult learners are more interested in a subject if they know how or why it is important to them.</a:t>
            </a:r>
          </a:p>
          <a:p>
            <a:pPr marL="171450" indent="-171450">
              <a:buFont typeface="Arial" panose="020B0604020202020204" pitchFamily="34" charset="0"/>
              <a:buChar char="•"/>
            </a:pPr>
            <a:r>
              <a:rPr lang="en-US" dirty="0"/>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fld id="{CF2FD335-6D8E-486A-8F5F-DFC7325903FF}" type="slidenum">
              <a:rPr lang="en-US" smtClean="0"/>
              <a:t>2</a:t>
            </a:fld>
            <a:endParaRPr lang="en-US" dirty="0"/>
          </a:p>
        </p:txBody>
      </p:sp>
    </p:spTree>
    <p:extLst>
      <p:ext uri="{BB962C8B-B14F-4D97-AF65-F5344CB8AC3E}">
        <p14:creationId xmlns:p14="http://schemas.microsoft.com/office/powerpoint/2010/main" val="118867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presentation will benefit audience: Adult learners are more interested in a subject if they know how or why it is important to them.</a:t>
            </a:r>
          </a:p>
          <a:p>
            <a:pPr marL="171450" indent="-171450">
              <a:buFont typeface="Arial" panose="020B0604020202020204" pitchFamily="34" charset="0"/>
              <a:buChar char="•"/>
            </a:pPr>
            <a:r>
              <a:rPr lang="en-US" dirty="0"/>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2FD335-6D8E-486A-8F5F-DFC7325903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434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descriptions should be brief.</a:t>
            </a:r>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7</a:t>
            </a:fld>
            <a:endParaRPr lang="en-US" dirty="0"/>
          </a:p>
        </p:txBody>
      </p:sp>
    </p:spTree>
    <p:extLst>
      <p:ext uri="{BB962C8B-B14F-4D97-AF65-F5344CB8AC3E}">
        <p14:creationId xmlns:p14="http://schemas.microsoft.com/office/powerpoint/2010/main" val="955871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00B302-F4DC-4547-9C74-CF794137D166}" type="slidenum">
              <a:rPr lang="en-US" smtClean="0"/>
              <a:t>10</a:t>
            </a:fld>
            <a:endParaRPr lang="en-US" dirty="0"/>
          </a:p>
        </p:txBody>
      </p:sp>
    </p:spTree>
    <p:extLst>
      <p:ext uri="{BB962C8B-B14F-4D97-AF65-F5344CB8AC3E}">
        <p14:creationId xmlns:p14="http://schemas.microsoft.com/office/powerpoint/2010/main" val="1988576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00B302-F4DC-4547-9C74-CF794137D166}" type="slidenum">
              <a:rPr lang="en-US" smtClean="0"/>
              <a:t>11</a:t>
            </a:fld>
            <a:endParaRPr lang="en-US" dirty="0"/>
          </a:p>
        </p:txBody>
      </p:sp>
    </p:spTree>
    <p:extLst>
      <p:ext uri="{BB962C8B-B14F-4D97-AF65-F5344CB8AC3E}">
        <p14:creationId xmlns:p14="http://schemas.microsoft.com/office/powerpoint/2010/main" val="908655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00B302-F4DC-4547-9C74-CF794137D1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7039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9" name="Rectangle 18"/>
          <p:cNvSpPr/>
          <p:nvPr/>
        </p:nvSpPr>
        <p:spPr>
          <a:xfrm>
            <a:off x="0" y="0"/>
            <a:ext cx="12192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3" name="Rectangle 22"/>
          <p:cNvSpPr/>
          <p:nvPr/>
        </p:nvSpPr>
        <p:spPr>
          <a:xfrm flipV="1">
            <a:off x="7213577" y="3810001"/>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4" name="Rectangle 23"/>
          <p:cNvSpPr/>
          <p:nvPr/>
        </p:nvSpPr>
        <p:spPr>
          <a:xfrm flipV="1">
            <a:off x="7213601" y="3897010"/>
            <a:ext cx="49784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5" name="Rectangle 24"/>
          <p:cNvSpPr/>
          <p:nvPr/>
        </p:nvSpPr>
        <p:spPr>
          <a:xfrm flipV="1">
            <a:off x="7213601" y="4115167"/>
            <a:ext cx="49784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6" name="Rectangle 25"/>
          <p:cNvSpPr/>
          <p:nvPr/>
        </p:nvSpPr>
        <p:spPr>
          <a:xfrm flipV="1">
            <a:off x="7213600" y="4164403"/>
            <a:ext cx="262128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7" name="Rectangle 26"/>
          <p:cNvSpPr/>
          <p:nvPr/>
        </p:nvSpPr>
        <p:spPr>
          <a:xfrm flipV="1">
            <a:off x="7213600" y="4199572"/>
            <a:ext cx="262128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0" name="Rounded Rectangle 29"/>
          <p:cNvSpPr/>
          <p:nvPr/>
        </p:nvSpPr>
        <p:spPr bwMode="white">
          <a:xfrm>
            <a:off x="7213600" y="3962400"/>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1" name="Rounded Rectangle 30"/>
          <p:cNvSpPr/>
          <p:nvPr/>
        </p:nvSpPr>
        <p:spPr bwMode="white">
          <a:xfrm>
            <a:off x="9835343" y="406098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7" name="Rectangle 6"/>
          <p:cNvSpPr/>
          <p:nvPr/>
        </p:nvSpPr>
        <p:spPr>
          <a:xfrm>
            <a:off x="1" y="3649662"/>
            <a:ext cx="12192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1" y="3675528"/>
            <a:ext cx="12192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1" name="Rectangle 10"/>
          <p:cNvSpPr/>
          <p:nvPr/>
        </p:nvSpPr>
        <p:spPr>
          <a:xfrm flipV="1">
            <a:off x="8552068" y="3643090"/>
            <a:ext cx="3639933"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Title 7"/>
          <p:cNvSpPr>
            <a:spLocks noGrp="1"/>
          </p:cNvSpPr>
          <p:nvPr>
            <p:ph type="ctrTitle"/>
          </p:nvPr>
        </p:nvSpPr>
        <p:spPr>
          <a:xfrm>
            <a:off x="609600" y="2389009"/>
            <a:ext cx="112776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dirty="0"/>
          </a:p>
        </p:txBody>
      </p:sp>
      <p:sp>
        <p:nvSpPr>
          <p:cNvPr id="17" name="Footer Placeholder 16"/>
          <p:cNvSpPr>
            <a:spLocks noGrp="1"/>
          </p:cNvSpPr>
          <p:nvPr>
            <p:ph type="ftr" sz="quarter" idx="11"/>
          </p:nvPr>
        </p:nvSpPr>
        <p:spPr>
          <a:xfrm>
            <a:off x="7265116" y="4205288"/>
            <a:ext cx="1727200" cy="457200"/>
          </a:xfrm>
        </p:spPr>
        <p:txBody>
          <a:bodyPr/>
          <a:lstStyle>
            <a:lvl1pPr>
              <a:defRPr>
                <a:solidFill>
                  <a:schemeClr val="accent2">
                    <a:lumMod val="75000"/>
                  </a:schemeClr>
                </a:solidFill>
              </a:defRPr>
            </a:lvl1pPr>
          </a:lstStyle>
          <a:p>
            <a:r>
              <a:rPr lang="en-US"/>
              <a:t>Add a footer</a:t>
            </a:r>
            <a:endParaRPr lang="en-US" dirty="0"/>
          </a:p>
        </p:txBody>
      </p:sp>
      <p:sp>
        <p:nvSpPr>
          <p:cNvPr id="28" name="Date Placeholder 27"/>
          <p:cNvSpPr>
            <a:spLocks noGrp="1"/>
          </p:cNvSpPr>
          <p:nvPr>
            <p:ph type="dt" sz="half" idx="10"/>
          </p:nvPr>
        </p:nvSpPr>
        <p:spPr>
          <a:xfrm>
            <a:off x="9043832" y="4206240"/>
            <a:ext cx="1280160" cy="457200"/>
          </a:xfrm>
        </p:spPr>
        <p:txBody>
          <a:bodyPr/>
          <a:lstStyle>
            <a:lvl1pPr>
              <a:defRPr>
                <a:solidFill>
                  <a:schemeClr val="accent2">
                    <a:lumMod val="75000"/>
                  </a:schemeClr>
                </a:solidFill>
              </a:defRPr>
            </a:lvl1pPr>
          </a:lstStyle>
          <a:p>
            <a:fld id="{4E708F12-96AD-4ED4-8132-A78F5E42C1F5}" type="datetime1">
              <a:rPr lang="en-US" smtClean="0"/>
              <a:pPr/>
              <a:t>3/19/2018</a:t>
            </a:fld>
            <a:endParaRPr lang="en-US" dirty="0"/>
          </a:p>
        </p:txBody>
      </p:sp>
      <p:sp>
        <p:nvSpPr>
          <p:cNvPr id="29" name="Slide Number Placeholder 28"/>
          <p:cNvSpPr>
            <a:spLocks noGrp="1"/>
          </p:cNvSpPr>
          <p:nvPr>
            <p:ph type="sldNum" sz="quarter" idx="12"/>
          </p:nvPr>
        </p:nvSpPr>
        <p:spPr>
          <a:xfrm>
            <a:off x="11093451" y="1136"/>
            <a:ext cx="996949" cy="365760"/>
          </a:xfrm>
        </p:spPr>
        <p:txBody>
          <a:bodyPr/>
          <a:lstStyle>
            <a:lvl1pPr algn="r">
              <a:defRPr sz="1800">
                <a:solidFill>
                  <a:schemeClr val="bg1"/>
                </a:solidFill>
              </a:defRPr>
            </a:lvl1pPr>
          </a:lstStyle>
          <a:p>
            <a:fld id="{401CF334-2D5C-4859-84A6-CA7E6E43FAEB}" type="slidenum">
              <a:rPr lang="en-US" smtClean="0"/>
              <a:t>‹#›</a:t>
            </a:fld>
            <a:endParaRPr lang="en-US" dirty="0"/>
          </a:p>
        </p:txBody>
      </p:sp>
    </p:spTree>
    <p:extLst>
      <p:ext uri="{BB962C8B-B14F-4D97-AF65-F5344CB8AC3E}">
        <p14:creationId xmlns:p14="http://schemas.microsoft.com/office/powerpoint/2010/main" val="36011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lvl1pPr>
              <a:defRPr/>
            </a:lvl1pPr>
            <a:lvl5pPr>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7B7FA170-8299-44AD-AEEF-FC686C3D7804}" type="datetime1">
              <a:rPr lang="en-US" smtClean="0"/>
              <a:t>3/19/2018</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46784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9042400" y="1143000"/>
            <a:ext cx="2540000" cy="5448300"/>
          </a:xfrm>
        </p:spPr>
        <p:txBody>
          <a:bodyPr vert="eaVert"/>
          <a:lstStyle>
            <a:lvl1pPr>
              <a:defRPr/>
            </a:lvl1pPr>
          </a:lstStyle>
          <a:p>
            <a:r>
              <a:rPr kumimoji="0" lang="en-US" dirty="0"/>
              <a:t>Edit Master title style</a:t>
            </a:r>
          </a:p>
        </p:txBody>
      </p:sp>
      <p:sp>
        <p:nvSpPr>
          <p:cNvPr id="3" name="Vertical Text Placeholder 2"/>
          <p:cNvSpPr>
            <a:spLocks noGrp="1"/>
          </p:cNvSpPr>
          <p:nvPr>
            <p:ph type="body" orient="vert" idx="1" hasCustomPrompt="1"/>
          </p:nvPr>
        </p:nvSpPr>
        <p:spPr>
          <a:xfrm>
            <a:off x="609600" y="1143000"/>
            <a:ext cx="8331200" cy="5448300"/>
          </a:xfrm>
        </p:spPr>
        <p:txBody>
          <a:bodyPr vert="eaVert"/>
          <a:lstStyle>
            <a:lvl5pPr>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2231763A-68EC-4ECD-9620-D9FE9CDDD622}" type="datetime1">
              <a:rPr lang="en-US" smtClean="0"/>
              <a:t>3/19/2018</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297808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lvl1pPr>
              <a:defRPr/>
            </a:lvl1pPr>
            <a:lvl5pPr>
              <a:defRPr/>
            </a:lvl5pPr>
            <a:lvl6pPr>
              <a:defRPr/>
            </a:lvl6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7B98BEDD-6160-49BB-B372-861DE7DE9BA5}" type="datetime1">
              <a:rPr lang="en-US" smtClean="0"/>
              <a:t>3/19/2018</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59430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68322"/>
            <a:ext cx="10363200" cy="1362075"/>
          </a:xfrm>
        </p:spPr>
        <p:txBody>
          <a:bodyPr anchor="b">
            <a:noAutofit/>
          </a:bodyPr>
          <a:lstStyle>
            <a:lvl1pPr algn="l">
              <a:buNone/>
              <a:defRPr sz="4300" b="1" cap="none" baseline="0">
                <a:ln w="12700">
                  <a:solidFill>
                    <a:schemeClr val="accent2">
                      <a:shade val="90000"/>
                      <a:satMod val="150000"/>
                    </a:schemeClr>
                  </a:solidFill>
                </a:ln>
                <a:solidFill>
                  <a:schemeClr val="accent2"/>
                </a:solidFill>
                <a:effectLst/>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963084" y="3367088"/>
            <a:ext cx="103632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AAE819F-B7FD-4B29-8F66-9E318144BC2A}" type="datetime1">
              <a:rPr lang="en-US" smtClean="0"/>
              <a:t>3/19/2018</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27051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609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6197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D4CA159C-B6E0-4F10-9F4A-2FA57003B139}" type="datetime1">
              <a:rPr lang="en-US" smtClean="0"/>
              <a:t>3/19/2018</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44644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0" orient="horz" pos="2160">
          <p15:clr>
            <a:srgbClr val="FBAE40"/>
          </p15:clr>
        </p15:guide>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508000" y="2244970"/>
            <a:ext cx="5388864"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Text Placeholder 3"/>
          <p:cNvSpPr>
            <a:spLocks noGrp="1"/>
          </p:cNvSpPr>
          <p:nvPr>
            <p:ph type="body" sz="half" idx="3"/>
          </p:nvPr>
        </p:nvSpPr>
        <p:spPr>
          <a:xfrm>
            <a:off x="6294968" y="2244970"/>
            <a:ext cx="5389033"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28" name="Footer Placeholder 27"/>
          <p:cNvSpPr>
            <a:spLocks noGrp="1"/>
          </p:cNvSpPr>
          <p:nvPr>
            <p:ph type="ftr" sz="quarter" idx="12"/>
          </p:nvPr>
        </p:nvSpPr>
        <p:spPr/>
        <p:txBody>
          <a:bodyPr rtlCol="0"/>
          <a:lstStyle/>
          <a:p>
            <a:r>
              <a:rPr lang="en-US" dirty="0"/>
              <a:t>Add a footer</a:t>
            </a:r>
          </a:p>
        </p:txBody>
      </p:sp>
      <p:sp>
        <p:nvSpPr>
          <p:cNvPr id="26" name="Date Placeholder 25"/>
          <p:cNvSpPr>
            <a:spLocks noGrp="1"/>
          </p:cNvSpPr>
          <p:nvPr>
            <p:ph type="dt" sz="half" idx="10"/>
          </p:nvPr>
        </p:nvSpPr>
        <p:spPr/>
        <p:txBody>
          <a:bodyPr rtlCol="0"/>
          <a:lstStyle/>
          <a:p>
            <a:fld id="{8170CBBB-D1D1-4386-A5E9-07F3477B78F3}" type="datetime1">
              <a:rPr lang="en-US" smtClean="0"/>
              <a:t>3/19/2018</a:t>
            </a:fld>
            <a:endParaRPr lang="en-US" dirty="0"/>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dirty="0"/>
          </a:p>
        </p:txBody>
      </p:sp>
    </p:spTree>
    <p:extLst>
      <p:ext uri="{BB962C8B-B14F-4D97-AF65-F5344CB8AC3E}">
        <p14:creationId xmlns:p14="http://schemas.microsoft.com/office/powerpoint/2010/main" val="3707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9848"/>
          </a:xfrm>
        </p:spPr>
        <p:txBody>
          <a:bodyPr anchor="ctr"/>
          <a:lstStyle>
            <a:lvl1pPr>
              <a:defRPr sz="4000">
                <a:solidFill>
                  <a:schemeClr val="tx2"/>
                </a:solidFill>
              </a:defRPr>
            </a:lvl1pPr>
          </a:lstStyle>
          <a:p>
            <a:r>
              <a:rPr kumimoji="0" lang="en-US"/>
              <a:t>Click to edit Master title style</a:t>
            </a:r>
          </a:p>
        </p:txBody>
      </p:sp>
      <p:sp>
        <p:nvSpPr>
          <p:cNvPr id="4" name="Footer Placeholder 3"/>
          <p:cNvSpPr>
            <a:spLocks noGrp="1"/>
          </p:cNvSpPr>
          <p:nvPr>
            <p:ph type="ftr" sz="quarter" idx="11"/>
          </p:nvPr>
        </p:nvSpPr>
        <p:spPr>
          <a:xfrm>
            <a:off x="7010400" y="612648"/>
            <a:ext cx="1767840" cy="457200"/>
          </a:xfrm>
        </p:spPr>
        <p:txBody>
          <a:bodyPr/>
          <a:lstStyle/>
          <a:p>
            <a:r>
              <a:rPr lang="en-US" dirty="0"/>
              <a:t>Add a footer</a:t>
            </a:r>
          </a:p>
        </p:txBody>
      </p:sp>
      <p:sp>
        <p:nvSpPr>
          <p:cNvPr id="3" name="Date Placeholder 2"/>
          <p:cNvSpPr>
            <a:spLocks noGrp="1"/>
          </p:cNvSpPr>
          <p:nvPr>
            <p:ph type="dt" sz="half" idx="10"/>
          </p:nvPr>
        </p:nvSpPr>
        <p:spPr>
          <a:xfrm>
            <a:off x="8778240" y="612648"/>
            <a:ext cx="1276352" cy="457200"/>
          </a:xfrm>
        </p:spPr>
        <p:txBody>
          <a:bodyPr/>
          <a:lstStyle/>
          <a:p>
            <a:fld id="{9FA4CAD8-0EA7-4615-B69B-B2F199EF3A93}" type="datetime1">
              <a:rPr lang="en-US" smtClean="0"/>
              <a:t>3/19/2018</a:t>
            </a:fld>
            <a:endParaRPr lang="en-US" dirty="0"/>
          </a:p>
        </p:txBody>
      </p:sp>
      <p:sp>
        <p:nvSpPr>
          <p:cNvPr id="5" name="Slide Number Placeholder 4"/>
          <p:cNvSpPr>
            <a:spLocks noGrp="1"/>
          </p:cNvSpPr>
          <p:nvPr>
            <p:ph type="sldNum" sz="quarter" idx="12"/>
          </p:nvPr>
        </p:nvSpPr>
        <p:spPr>
          <a:xfrm>
            <a:off x="10899648" y="2272"/>
            <a:ext cx="1016000" cy="365760"/>
          </a:xfrm>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82195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B9234BD7-6953-492C-921B-E68B2D7F14C8}" type="datetime1">
              <a:rPr lang="en-US" smtClean="0"/>
              <a:t>3/19/2018</a:t>
            </a:fld>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13569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37995" y="1101970"/>
            <a:ext cx="4511040" cy="877824"/>
          </a:xfrm>
        </p:spPr>
        <p:txBody>
          <a:bodyPr anchor="b"/>
          <a:lstStyle>
            <a:lvl1pPr algn="l">
              <a:buNone/>
              <a:defRPr sz="1800" b="1"/>
            </a:lvl1pPr>
          </a:lstStyle>
          <a:p>
            <a:r>
              <a:rPr kumimoji="0" lang="en-US" dirty="0"/>
              <a:t>Edit Master title style</a:t>
            </a:r>
          </a:p>
        </p:txBody>
      </p:sp>
      <p:sp>
        <p:nvSpPr>
          <p:cNvPr id="4" name="Content Placeholder 3"/>
          <p:cNvSpPr>
            <a:spLocks noGrp="1"/>
          </p:cNvSpPr>
          <p:nvPr>
            <p:ph sz="half" idx="1"/>
          </p:nvPr>
        </p:nvSpPr>
        <p:spPr>
          <a:xfrm>
            <a:off x="203200" y="776287"/>
            <a:ext cx="6803136" cy="5805083"/>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3" name="Text Placeholder 2"/>
          <p:cNvSpPr>
            <a:spLocks noGrp="1"/>
          </p:cNvSpPr>
          <p:nvPr>
            <p:ph type="body" idx="2"/>
          </p:nvPr>
        </p:nvSpPr>
        <p:spPr>
          <a:xfrm>
            <a:off x="7137995" y="2010727"/>
            <a:ext cx="4511040" cy="4580573"/>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5A17D9B-D4D3-4E23-88DF-2E354FA43196}" type="datetime1">
              <a:rPr lang="en-US" smtClean="0"/>
              <a:t>3/19/2018</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49868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8117924" y="3274309"/>
            <a:ext cx="34544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541F67C5-D04E-4576-B61C-12ABA14BBD6C}" type="datetime1">
              <a:rPr lang="en-US" smtClean="0"/>
              <a:t>3/19/2018</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88361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9"/>
            <a:ext cx="12192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9" name="Rectangle 28"/>
          <p:cNvSpPr/>
          <p:nvPr/>
        </p:nvSpPr>
        <p:spPr>
          <a:xfrm>
            <a:off x="0" y="-1"/>
            <a:ext cx="12192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0" name="Rectangle 29"/>
          <p:cNvSpPr/>
          <p:nvPr/>
        </p:nvSpPr>
        <p:spPr>
          <a:xfrm>
            <a:off x="1" y="308277"/>
            <a:ext cx="12192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1" name="Rectangle 30"/>
          <p:cNvSpPr/>
          <p:nvPr/>
        </p:nvSpPr>
        <p:spPr>
          <a:xfrm flipV="1">
            <a:off x="7213577" y="360247"/>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flipV="1">
            <a:off x="7213601" y="440113"/>
            <a:ext cx="49784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3" name="Rounded Rectangle 32"/>
          <p:cNvSpPr/>
          <p:nvPr/>
        </p:nvSpPr>
        <p:spPr bwMode="white">
          <a:xfrm>
            <a:off x="7209785" y="497504"/>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4" name="Rounded Rectangle 33"/>
          <p:cNvSpPr/>
          <p:nvPr/>
        </p:nvSpPr>
        <p:spPr bwMode="white">
          <a:xfrm>
            <a:off x="9831528" y="58894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5" name="Rectangle 34"/>
          <p:cNvSpPr/>
          <p:nvPr/>
        </p:nvSpPr>
        <p:spPr bwMode="invGray">
          <a:xfrm>
            <a:off x="12113288" y="-2001"/>
            <a:ext cx="76835"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6" name="Rectangle 35"/>
          <p:cNvSpPr/>
          <p:nvPr/>
        </p:nvSpPr>
        <p:spPr bwMode="invGray">
          <a:xfrm>
            <a:off x="12059308" y="-2001"/>
            <a:ext cx="3657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7" name="Rectangle 36"/>
          <p:cNvSpPr/>
          <p:nvPr/>
        </p:nvSpPr>
        <p:spPr bwMode="invGray">
          <a:xfrm>
            <a:off x="12033904" y="-2001"/>
            <a:ext cx="12192"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8" name="Rectangle 37"/>
          <p:cNvSpPr/>
          <p:nvPr/>
        </p:nvSpPr>
        <p:spPr bwMode="invGray">
          <a:xfrm>
            <a:off x="11967231" y="-2001"/>
            <a:ext cx="36576"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9" name="Rectangle 38"/>
          <p:cNvSpPr/>
          <p:nvPr/>
        </p:nvSpPr>
        <p:spPr bwMode="invGray">
          <a:xfrm>
            <a:off x="11887569" y="380"/>
            <a:ext cx="73152"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40" name="Rectangle 39"/>
          <p:cNvSpPr/>
          <p:nvPr/>
        </p:nvSpPr>
        <p:spPr bwMode="invGray">
          <a:xfrm>
            <a:off x="11831300" y="380"/>
            <a:ext cx="12192"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Title Placeholder 21"/>
          <p:cNvSpPr>
            <a:spLocks noGrp="1"/>
          </p:cNvSpPr>
          <p:nvPr>
            <p:ph type="title"/>
          </p:nvPr>
        </p:nvSpPr>
        <p:spPr>
          <a:xfrm>
            <a:off x="609600" y="1143000"/>
            <a:ext cx="10972800" cy="1066800"/>
          </a:xfrm>
          <a:prstGeom prst="rect">
            <a:avLst/>
          </a:prstGeom>
        </p:spPr>
        <p:txBody>
          <a:bodyPr vert="horz" anchor="ctr">
            <a:normAutofit/>
          </a:bodyPr>
          <a:lstStyle/>
          <a:p>
            <a:r>
              <a:rPr kumimoji="0" lang="en-US"/>
              <a:t>Click to edit Master title style</a:t>
            </a:r>
            <a:endParaRPr kumimoji="0" lang="en-US" dirty="0"/>
          </a:p>
        </p:txBody>
      </p:sp>
      <p:sp>
        <p:nvSpPr>
          <p:cNvPr id="13" name="Text Placeholder 12"/>
          <p:cNvSpPr>
            <a:spLocks noGrp="1"/>
          </p:cNvSpPr>
          <p:nvPr>
            <p:ph type="body" idx="1"/>
          </p:nvPr>
        </p:nvSpPr>
        <p:spPr>
          <a:xfrm>
            <a:off x="609600" y="2249424"/>
            <a:ext cx="10972800" cy="4325112"/>
          </a:xfrm>
          <a:prstGeom prst="rect">
            <a:avLst/>
          </a:prstGeom>
        </p:spPr>
        <p:txBody>
          <a:bodyPr vert="horz">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7010400" y="612648"/>
            <a:ext cx="1767840" cy="457200"/>
          </a:xfrm>
          <a:prstGeom prst="rect">
            <a:avLst/>
          </a:prstGeom>
        </p:spPr>
        <p:txBody>
          <a:bodyPr vert="horz"/>
          <a:lstStyle>
            <a:lvl1pPr algn="r" eaLnBrk="1" latinLnBrk="0" hangingPunct="1">
              <a:defRPr kumimoji="0" sz="1100">
                <a:solidFill>
                  <a:schemeClr val="accent2">
                    <a:lumMod val="75000"/>
                  </a:schemeClr>
                </a:solidFill>
              </a:defRPr>
            </a:lvl1pPr>
          </a:lstStyle>
          <a:p>
            <a:r>
              <a:rPr lang="en-US"/>
              <a:t>Add a footer</a:t>
            </a:r>
            <a:endParaRPr lang="en-US" dirty="0"/>
          </a:p>
        </p:txBody>
      </p:sp>
      <p:sp>
        <p:nvSpPr>
          <p:cNvPr id="14" name="Date Placeholder 13"/>
          <p:cNvSpPr>
            <a:spLocks noGrp="1"/>
          </p:cNvSpPr>
          <p:nvPr>
            <p:ph type="dt" sz="half" idx="2"/>
          </p:nvPr>
        </p:nvSpPr>
        <p:spPr>
          <a:xfrm>
            <a:off x="8782048" y="612648"/>
            <a:ext cx="1276352" cy="457200"/>
          </a:xfrm>
          <a:prstGeom prst="rect">
            <a:avLst/>
          </a:prstGeom>
        </p:spPr>
        <p:txBody>
          <a:bodyPr vert="horz"/>
          <a:lstStyle>
            <a:lvl1pPr algn="l" eaLnBrk="1" latinLnBrk="0" hangingPunct="1">
              <a:defRPr kumimoji="0" sz="1100">
                <a:solidFill>
                  <a:schemeClr val="accent2">
                    <a:lumMod val="75000"/>
                  </a:schemeClr>
                </a:solidFill>
              </a:defRPr>
            </a:lvl1pPr>
          </a:lstStyle>
          <a:p>
            <a:fld id="{C20F09E4-6EA4-4BF3-9FC8-FF40373B88E6}" type="datetime1">
              <a:rPr lang="en-US" smtClean="0"/>
              <a:pPr/>
              <a:t>3/19/2018</a:t>
            </a:fld>
            <a:endParaRPr lang="en-US" dirty="0"/>
          </a:p>
        </p:txBody>
      </p:sp>
      <p:sp>
        <p:nvSpPr>
          <p:cNvPr id="23" name="Slide Number Placeholder 22"/>
          <p:cNvSpPr>
            <a:spLocks noGrp="1"/>
          </p:cNvSpPr>
          <p:nvPr>
            <p:ph type="sldNum" sz="quarter" idx="4"/>
          </p:nvPr>
        </p:nvSpPr>
        <p:spPr>
          <a:xfrm>
            <a:off x="10899648" y="2272"/>
            <a:ext cx="1016000" cy="365760"/>
          </a:xfrm>
          <a:prstGeom prst="rect">
            <a:avLst/>
          </a:prstGeom>
        </p:spPr>
        <p:txBody>
          <a:bodyPr vert="horz" anchor="b"/>
          <a:lstStyle>
            <a:lvl1pPr algn="r" eaLnBrk="1" latinLnBrk="0" hangingPunct="1">
              <a:defRPr kumimoji="0" sz="1800">
                <a:solidFill>
                  <a:srgbClr val="FFFFFF"/>
                </a:solidFill>
              </a:defRPr>
            </a:lvl1pPr>
          </a:lstStyle>
          <a:p>
            <a:fld id="{401CF334-2D5C-4859-84A6-CA7E6E43FAEB}" type="slidenum">
              <a:rPr lang="en-US" smtClean="0"/>
              <a:t>‹#›</a:t>
            </a:fld>
            <a:endParaRPr lang="en-US" dirty="0"/>
          </a:p>
        </p:txBody>
      </p:sp>
    </p:spTree>
    <p:extLst>
      <p:ext uri="{BB962C8B-B14F-4D97-AF65-F5344CB8AC3E}">
        <p14:creationId xmlns:p14="http://schemas.microsoft.com/office/powerpoint/2010/main" val="213217172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lumMod val="75000"/>
          </a:schemeClr>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lumMod val="75000"/>
          </a:schemeClr>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lumMod val="50000"/>
          </a:schemeClr>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lumMod val="50000"/>
          </a:schemeClr>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lumMod val="50000"/>
          </a:schemeClr>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lumMod val="50000"/>
          </a:schemeClr>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lumMod val="50000"/>
          </a:schemeClr>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lumMod val="50000"/>
          </a:schemeClr>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lumMod val="50000"/>
          </a:schemeClr>
        </a:buClr>
        <a:buFont typeface="Wingdings 2" panose="05020102010507070707" pitchFamily="18" charset="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orient="horz" pos="2160">
          <p15:clr>
            <a:srgbClr val="F26B43"/>
          </p15:clr>
        </p15:guide>
        <p15:guide id="1" pos="3840">
          <p15:clr>
            <a:srgbClr val="F26B43"/>
          </p15:clr>
        </p15:guide>
        <p15:guide id="2" orient="horz" pos="415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Programming for Machine Learning </a:t>
            </a:r>
            <a:br>
              <a:rPr lang="en-US" sz="2800" dirty="0"/>
            </a:br>
            <a:r>
              <a:rPr lang="en-US" sz="2800" dirty="0"/>
              <a:t>Scala or Python : A comparative review</a:t>
            </a:r>
          </a:p>
        </p:txBody>
      </p:sp>
      <p:sp>
        <p:nvSpPr>
          <p:cNvPr id="3" name="Subtitle 2"/>
          <p:cNvSpPr>
            <a:spLocks noGrp="1"/>
          </p:cNvSpPr>
          <p:nvPr>
            <p:ph type="subTitle" idx="1"/>
          </p:nvPr>
        </p:nvSpPr>
        <p:spPr/>
        <p:txBody>
          <a:bodyPr/>
          <a:lstStyle/>
          <a:p>
            <a:r>
              <a:rPr lang="en-US" dirty="0"/>
              <a:t>Presented by</a:t>
            </a:r>
          </a:p>
          <a:p>
            <a:r>
              <a:rPr lang="en-US" dirty="0"/>
              <a:t>Ranjana Seshadri</a:t>
            </a:r>
          </a:p>
        </p:txBody>
      </p:sp>
    </p:spTree>
    <p:extLst>
      <p:ext uri="{BB962C8B-B14F-4D97-AF65-F5344CB8AC3E}">
        <p14:creationId xmlns:p14="http://schemas.microsoft.com/office/powerpoint/2010/main" val="70630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sp>
        <p:nvSpPr>
          <p:cNvPr id="3" name="Content Placeholder 2"/>
          <p:cNvSpPr>
            <a:spLocks noGrp="1"/>
          </p:cNvSpPr>
          <p:nvPr>
            <p:ph idx="1"/>
          </p:nvPr>
        </p:nvSpPr>
        <p:spPr>
          <a:xfrm>
            <a:off x="609599" y="2249424"/>
            <a:ext cx="5889879" cy="4325112"/>
          </a:xfrm>
        </p:spPr>
        <p:txBody>
          <a:bodyPr>
            <a:normAutofit/>
          </a:bodyPr>
          <a:lstStyle/>
          <a:p>
            <a:endParaRPr lang="en-US" dirty="0"/>
          </a:p>
          <a:p>
            <a:endParaRPr lang="en-US" dirty="0"/>
          </a:p>
        </p:txBody>
      </p:sp>
      <p:pic>
        <p:nvPicPr>
          <p:cNvPr id="8" name="Picture 7">
            <a:extLst>
              <a:ext uri="{FF2B5EF4-FFF2-40B4-BE49-F238E27FC236}">
                <a16:creationId xmlns:a16="http://schemas.microsoft.com/office/drawing/2014/main" id="{8C37CCBE-0833-4D59-AD10-8E99DEDBCC84}"/>
              </a:ext>
            </a:extLst>
          </p:cNvPr>
          <p:cNvPicPr>
            <a:picLocks noChangeAspect="1"/>
          </p:cNvPicPr>
          <p:nvPr/>
        </p:nvPicPr>
        <p:blipFill>
          <a:blip r:embed="rId3"/>
          <a:stretch>
            <a:fillRect/>
          </a:stretch>
        </p:blipFill>
        <p:spPr>
          <a:xfrm>
            <a:off x="7303008" y="2209800"/>
            <a:ext cx="3406521" cy="4171250"/>
          </a:xfrm>
          <a:prstGeom prst="rect">
            <a:avLst/>
          </a:prstGeom>
        </p:spPr>
      </p:pic>
      <p:graphicFrame>
        <p:nvGraphicFramePr>
          <p:cNvPr id="10" name="Table 9">
            <a:extLst>
              <a:ext uri="{FF2B5EF4-FFF2-40B4-BE49-F238E27FC236}">
                <a16:creationId xmlns:a16="http://schemas.microsoft.com/office/drawing/2014/main" id="{F78397AE-84E1-49B4-ADCD-FB3D7BB0A6E4}"/>
              </a:ext>
            </a:extLst>
          </p:cNvPr>
          <p:cNvGraphicFramePr>
            <a:graphicFrameLocks noGrp="1"/>
          </p:cNvGraphicFramePr>
          <p:nvPr>
            <p:extLst>
              <p:ext uri="{D42A27DB-BD31-4B8C-83A1-F6EECF244321}">
                <p14:modId xmlns:p14="http://schemas.microsoft.com/office/powerpoint/2010/main" val="4049710812"/>
              </p:ext>
            </p:extLst>
          </p:nvPr>
        </p:nvGraphicFramePr>
        <p:xfrm>
          <a:off x="609598" y="2639906"/>
          <a:ext cx="5486402" cy="2928793"/>
        </p:xfrm>
        <a:graphic>
          <a:graphicData uri="http://schemas.openxmlformats.org/drawingml/2006/table">
            <a:tbl>
              <a:tblPr firstRow="1" bandRow="1">
                <a:tableStyleId>{3B4B98B0-60AC-42C2-AFA5-B58CD77FA1E5}</a:tableStyleId>
              </a:tblPr>
              <a:tblGrid>
                <a:gridCol w="2743201">
                  <a:extLst>
                    <a:ext uri="{9D8B030D-6E8A-4147-A177-3AD203B41FA5}">
                      <a16:colId xmlns:a16="http://schemas.microsoft.com/office/drawing/2014/main" val="3235220918"/>
                    </a:ext>
                  </a:extLst>
                </a:gridCol>
                <a:gridCol w="2743201">
                  <a:extLst>
                    <a:ext uri="{9D8B030D-6E8A-4147-A177-3AD203B41FA5}">
                      <a16:colId xmlns:a16="http://schemas.microsoft.com/office/drawing/2014/main" val="2900800352"/>
                    </a:ext>
                  </a:extLst>
                </a:gridCol>
              </a:tblGrid>
              <a:tr h="418399">
                <a:tc>
                  <a:txBody>
                    <a:bodyPr/>
                    <a:lstStyle/>
                    <a:p>
                      <a:r>
                        <a:rPr lang="en-US" dirty="0"/>
                        <a:t>Python</a:t>
                      </a:r>
                    </a:p>
                  </a:txBody>
                  <a:tcPr/>
                </a:tc>
                <a:tc>
                  <a:txBody>
                    <a:bodyPr/>
                    <a:lstStyle/>
                    <a:p>
                      <a:r>
                        <a:rPr lang="en-US" dirty="0"/>
                        <a:t>Scala</a:t>
                      </a:r>
                    </a:p>
                  </a:txBody>
                  <a:tcPr/>
                </a:tc>
                <a:extLst>
                  <a:ext uri="{0D108BD9-81ED-4DB2-BD59-A6C34878D82A}">
                    <a16:rowId xmlns:a16="http://schemas.microsoft.com/office/drawing/2014/main" val="3049853105"/>
                  </a:ext>
                </a:extLst>
              </a:tr>
              <a:tr h="418399">
                <a:tc>
                  <a:txBody>
                    <a:bodyPr/>
                    <a:lstStyle/>
                    <a:p>
                      <a:r>
                        <a:rPr lang="en-US" dirty="0"/>
                        <a:t>Dynamically Typed</a:t>
                      </a:r>
                    </a:p>
                  </a:txBody>
                  <a:tcPr/>
                </a:tc>
                <a:tc>
                  <a:txBody>
                    <a:bodyPr/>
                    <a:lstStyle/>
                    <a:p>
                      <a:r>
                        <a:rPr lang="en-US" dirty="0"/>
                        <a:t>Statically Typed </a:t>
                      </a:r>
                    </a:p>
                  </a:txBody>
                  <a:tcPr/>
                </a:tc>
                <a:extLst>
                  <a:ext uri="{0D108BD9-81ED-4DB2-BD59-A6C34878D82A}">
                    <a16:rowId xmlns:a16="http://schemas.microsoft.com/office/drawing/2014/main" val="2598069519"/>
                  </a:ext>
                </a:extLst>
              </a:tr>
              <a:tr h="418399">
                <a:tc>
                  <a:txBody>
                    <a:bodyPr/>
                    <a:lstStyle/>
                    <a:p>
                      <a:r>
                        <a:rPr lang="en-US" dirty="0"/>
                        <a:t>Difficult to Refactor</a:t>
                      </a:r>
                    </a:p>
                  </a:txBody>
                  <a:tcPr/>
                </a:tc>
                <a:tc>
                  <a:txBody>
                    <a:bodyPr/>
                    <a:lstStyle/>
                    <a:p>
                      <a:r>
                        <a:rPr lang="en-US" dirty="0"/>
                        <a:t>Easy Refactoring</a:t>
                      </a:r>
                    </a:p>
                  </a:txBody>
                  <a:tcPr/>
                </a:tc>
                <a:extLst>
                  <a:ext uri="{0D108BD9-81ED-4DB2-BD59-A6C34878D82A}">
                    <a16:rowId xmlns:a16="http://schemas.microsoft.com/office/drawing/2014/main" val="3708210330"/>
                  </a:ext>
                </a:extLst>
              </a:tr>
              <a:tr h="418399">
                <a:tc>
                  <a:txBody>
                    <a:bodyPr/>
                    <a:lstStyle/>
                    <a:p>
                      <a:r>
                        <a:rPr lang="en-US" dirty="0"/>
                        <a:t>Less Verbose</a:t>
                      </a:r>
                    </a:p>
                  </a:txBody>
                  <a:tcPr/>
                </a:tc>
                <a:tc>
                  <a:txBody>
                    <a:bodyPr/>
                    <a:lstStyle/>
                    <a:p>
                      <a:r>
                        <a:rPr lang="en-US" dirty="0"/>
                        <a:t>More Verbose</a:t>
                      </a:r>
                    </a:p>
                  </a:txBody>
                  <a:tcPr/>
                </a:tc>
                <a:extLst>
                  <a:ext uri="{0D108BD9-81ED-4DB2-BD59-A6C34878D82A}">
                    <a16:rowId xmlns:a16="http://schemas.microsoft.com/office/drawing/2014/main" val="1990758320"/>
                  </a:ext>
                </a:extLst>
              </a:tr>
              <a:tr h="418399">
                <a:tc>
                  <a:txBody>
                    <a:bodyPr/>
                    <a:lstStyle/>
                    <a:p>
                      <a:r>
                        <a:rPr lang="en-US" dirty="0"/>
                        <a:t>Lot of Libraries</a:t>
                      </a:r>
                    </a:p>
                  </a:txBody>
                  <a:tcPr/>
                </a:tc>
                <a:tc>
                  <a:txBody>
                    <a:bodyPr/>
                    <a:lstStyle/>
                    <a:p>
                      <a:r>
                        <a:rPr lang="en-US" dirty="0"/>
                        <a:t>Less Libraries</a:t>
                      </a:r>
                    </a:p>
                  </a:txBody>
                  <a:tcPr/>
                </a:tc>
                <a:extLst>
                  <a:ext uri="{0D108BD9-81ED-4DB2-BD59-A6C34878D82A}">
                    <a16:rowId xmlns:a16="http://schemas.microsoft.com/office/drawing/2014/main" val="2382091942"/>
                  </a:ext>
                </a:extLst>
              </a:tr>
              <a:tr h="418399">
                <a:tc>
                  <a:txBody>
                    <a:bodyPr/>
                    <a:lstStyle/>
                    <a:p>
                      <a:r>
                        <a:rPr lang="en-US" dirty="0"/>
                        <a:t>Huge Community Support</a:t>
                      </a:r>
                    </a:p>
                  </a:txBody>
                  <a:tcPr/>
                </a:tc>
                <a:tc>
                  <a:txBody>
                    <a:bodyPr/>
                    <a:lstStyle/>
                    <a:p>
                      <a:r>
                        <a:rPr lang="en-US" dirty="0"/>
                        <a:t>Less Community Support</a:t>
                      </a:r>
                    </a:p>
                  </a:txBody>
                  <a:tcPr/>
                </a:tc>
                <a:extLst>
                  <a:ext uri="{0D108BD9-81ED-4DB2-BD59-A6C34878D82A}">
                    <a16:rowId xmlns:a16="http://schemas.microsoft.com/office/drawing/2014/main" val="2241329861"/>
                  </a:ext>
                </a:extLst>
              </a:tr>
              <a:tr h="418399">
                <a:tc>
                  <a:txBody>
                    <a:bodyPr/>
                    <a:lstStyle/>
                    <a:p>
                      <a:endParaRPr lang="en-US"/>
                    </a:p>
                  </a:txBody>
                  <a:tcPr/>
                </a:tc>
                <a:tc>
                  <a:txBody>
                    <a:bodyPr/>
                    <a:lstStyle/>
                    <a:p>
                      <a:endParaRPr lang="en-US" dirty="0"/>
                    </a:p>
                  </a:txBody>
                  <a:tcPr/>
                </a:tc>
                <a:extLst>
                  <a:ext uri="{0D108BD9-81ED-4DB2-BD59-A6C34878D82A}">
                    <a16:rowId xmlns:a16="http://schemas.microsoft.com/office/drawing/2014/main" val="2528679257"/>
                  </a:ext>
                </a:extLst>
              </a:tr>
            </a:tbl>
          </a:graphicData>
        </a:graphic>
      </p:graphicFrame>
    </p:spTree>
    <p:extLst>
      <p:ext uri="{BB962C8B-B14F-4D97-AF65-F5344CB8AC3E}">
        <p14:creationId xmlns:p14="http://schemas.microsoft.com/office/powerpoint/2010/main" val="3562102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a:t>
            </a:r>
          </a:p>
        </p:txBody>
      </p:sp>
      <p:sp>
        <p:nvSpPr>
          <p:cNvPr id="3" name="Content Placeholder 2"/>
          <p:cNvSpPr>
            <a:spLocks noGrp="1"/>
          </p:cNvSpPr>
          <p:nvPr>
            <p:ph idx="1"/>
          </p:nvPr>
        </p:nvSpPr>
        <p:spPr>
          <a:xfrm>
            <a:off x="609600" y="2249424"/>
            <a:ext cx="4995672" cy="3745991"/>
          </a:xfrm>
        </p:spPr>
        <p:txBody>
          <a:bodyPr>
            <a:normAutofit/>
          </a:bodyPr>
          <a:lstStyle/>
          <a:p>
            <a:endParaRPr lang="en-US" dirty="0"/>
          </a:p>
          <a:p>
            <a:r>
              <a:rPr lang="en-US" dirty="0"/>
              <a:t>Scala is faster as it runs on JVM</a:t>
            </a:r>
          </a:p>
          <a:p>
            <a:r>
              <a:rPr lang="en-US" dirty="0"/>
              <a:t>Apache  Spark -Python wrapper calls the underlying Spark codes written in Scala</a:t>
            </a:r>
          </a:p>
          <a:p>
            <a:pPr marL="109728" indent="0">
              <a:buNone/>
            </a:pPr>
            <a:endParaRPr lang="en-US" dirty="0"/>
          </a:p>
        </p:txBody>
      </p:sp>
      <p:pic>
        <p:nvPicPr>
          <p:cNvPr id="5" name="Picture 4">
            <a:extLst>
              <a:ext uri="{FF2B5EF4-FFF2-40B4-BE49-F238E27FC236}">
                <a16:creationId xmlns:a16="http://schemas.microsoft.com/office/drawing/2014/main" id="{0DC77A4A-569E-4F6D-8EFA-7006C646DBAD}"/>
              </a:ext>
            </a:extLst>
          </p:cNvPr>
          <p:cNvPicPr>
            <a:picLocks noChangeAspect="1"/>
          </p:cNvPicPr>
          <p:nvPr/>
        </p:nvPicPr>
        <p:blipFill rotWithShape="1">
          <a:blip r:embed="rId3">
            <a:extLst>
              <a:ext uri="{28A0092B-C50C-407E-A947-70E740481C1C}">
                <a14:useLocalDpi xmlns:a14="http://schemas.microsoft.com/office/drawing/2010/main" val="0"/>
              </a:ext>
            </a:extLst>
          </a:blip>
          <a:srcRect l="27823" t="26428" r="29487" b="31428"/>
          <a:stretch/>
        </p:blipFill>
        <p:spPr>
          <a:xfrm>
            <a:off x="5605272" y="2289048"/>
            <a:ext cx="6355080" cy="3745991"/>
          </a:xfrm>
          <a:prstGeom prst="rect">
            <a:avLst/>
          </a:prstGeom>
        </p:spPr>
      </p:pic>
    </p:spTree>
    <p:extLst>
      <p:ext uri="{BB962C8B-B14F-4D97-AF65-F5344CB8AC3E}">
        <p14:creationId xmlns:p14="http://schemas.microsoft.com/office/powerpoint/2010/main" val="304608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02612-F6F5-4B5E-A8D4-B2598E5B4C14}"/>
              </a:ext>
            </a:extLst>
          </p:cNvPr>
          <p:cNvSpPr>
            <a:spLocks noGrp="1"/>
          </p:cNvSpPr>
          <p:nvPr>
            <p:ph type="title"/>
          </p:nvPr>
        </p:nvSpPr>
        <p:spPr/>
        <p:txBody>
          <a:bodyPr/>
          <a:lstStyle/>
          <a:p>
            <a:r>
              <a:rPr lang="en-US" dirty="0"/>
              <a:t>Task</a:t>
            </a:r>
          </a:p>
        </p:txBody>
      </p:sp>
      <p:sp>
        <p:nvSpPr>
          <p:cNvPr id="3" name="Content Placeholder 2">
            <a:extLst>
              <a:ext uri="{FF2B5EF4-FFF2-40B4-BE49-F238E27FC236}">
                <a16:creationId xmlns:a16="http://schemas.microsoft.com/office/drawing/2014/main" id="{BBC8373B-9B05-4B65-9646-0784C6B53611}"/>
              </a:ext>
            </a:extLst>
          </p:cNvPr>
          <p:cNvSpPr>
            <a:spLocks noGrp="1"/>
          </p:cNvSpPr>
          <p:nvPr>
            <p:ph idx="1"/>
          </p:nvPr>
        </p:nvSpPr>
        <p:spPr>
          <a:xfrm>
            <a:off x="609600" y="2249424"/>
            <a:ext cx="5699760" cy="3877056"/>
          </a:xfrm>
        </p:spPr>
        <p:txBody>
          <a:bodyPr>
            <a:normAutofit fontScale="92500" lnSpcReduction="20000"/>
          </a:bodyPr>
          <a:lstStyle/>
          <a:p>
            <a:r>
              <a:rPr lang="en-US" dirty="0"/>
              <a:t>Load a table and convert string to integers (map, filter)</a:t>
            </a:r>
          </a:p>
          <a:p>
            <a:r>
              <a:rPr lang="en-US" dirty="0"/>
              <a:t>Load another table, parse dates and convert to integers (map)</a:t>
            </a:r>
          </a:p>
          <a:p>
            <a:r>
              <a:rPr lang="en-US" dirty="0"/>
              <a:t>Join the two tables on a key (join)</a:t>
            </a:r>
          </a:p>
          <a:p>
            <a:r>
              <a:rPr lang="en-US" dirty="0"/>
              <a:t>Rearrange the keys and values (map)</a:t>
            </a:r>
          </a:p>
          <a:p>
            <a:r>
              <a:rPr lang="en-US" dirty="0"/>
              <a:t>Count the number of occurrences of a key (reduceByKey)</a:t>
            </a:r>
          </a:p>
          <a:p>
            <a:r>
              <a:rPr lang="en-US" dirty="0"/>
              <a:t>Rearrange the keys and values (map)</a:t>
            </a:r>
          </a:p>
          <a:p>
            <a:r>
              <a:rPr lang="en-US" dirty="0"/>
              <a:t>Sort by key (sortByKey)</a:t>
            </a:r>
          </a:p>
          <a:p>
            <a:endParaRPr lang="en-US" dirty="0"/>
          </a:p>
        </p:txBody>
      </p:sp>
      <p:pic>
        <p:nvPicPr>
          <p:cNvPr id="6" name="Picture 5">
            <a:extLst>
              <a:ext uri="{FF2B5EF4-FFF2-40B4-BE49-F238E27FC236}">
                <a16:creationId xmlns:a16="http://schemas.microsoft.com/office/drawing/2014/main" id="{963D7043-60B8-43C4-9A30-3744931BA17D}"/>
              </a:ext>
            </a:extLst>
          </p:cNvPr>
          <p:cNvPicPr>
            <a:picLocks noChangeAspect="1"/>
          </p:cNvPicPr>
          <p:nvPr/>
        </p:nvPicPr>
        <p:blipFill rotWithShape="1">
          <a:blip r:embed="rId2"/>
          <a:srcRect l="27674" t="29199" r="26800" b="14268"/>
          <a:stretch/>
        </p:blipFill>
        <p:spPr>
          <a:xfrm>
            <a:off x="6309360" y="2121408"/>
            <a:ext cx="5550408" cy="3877056"/>
          </a:xfrm>
          <a:prstGeom prst="rect">
            <a:avLst/>
          </a:prstGeom>
        </p:spPr>
      </p:pic>
    </p:spTree>
    <p:extLst>
      <p:ext uri="{BB962C8B-B14F-4D97-AF65-F5344CB8AC3E}">
        <p14:creationId xmlns:p14="http://schemas.microsoft.com/office/powerpoint/2010/main" val="159581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Concurrency And Parallelism</a:t>
            </a:r>
          </a:p>
        </p:txBody>
      </p:sp>
      <p:sp>
        <p:nvSpPr>
          <p:cNvPr id="3" name="Content Placeholder 2"/>
          <p:cNvSpPr>
            <a:spLocks noGrp="1"/>
          </p:cNvSpPr>
          <p:nvPr>
            <p:ph idx="1"/>
          </p:nvPr>
        </p:nvSpPr>
        <p:spPr>
          <a:xfrm>
            <a:off x="609600" y="2249424"/>
            <a:ext cx="5654040" cy="3745991"/>
          </a:xfrm>
        </p:spPr>
        <p:txBody>
          <a:bodyPr>
            <a:normAutofit/>
          </a:bodyPr>
          <a:lstStyle/>
          <a:p>
            <a:endParaRPr lang="en-US" dirty="0"/>
          </a:p>
          <a:p>
            <a:endParaRPr lang="en-US" dirty="0"/>
          </a:p>
          <a:p>
            <a:endParaRPr lang="en-US" dirty="0"/>
          </a:p>
        </p:txBody>
      </p:sp>
      <p:graphicFrame>
        <p:nvGraphicFramePr>
          <p:cNvPr id="6" name="Table 5">
            <a:extLst>
              <a:ext uri="{FF2B5EF4-FFF2-40B4-BE49-F238E27FC236}">
                <a16:creationId xmlns:a16="http://schemas.microsoft.com/office/drawing/2014/main" id="{C55F4392-7BFB-4BB3-903E-71022EF26BA1}"/>
              </a:ext>
            </a:extLst>
          </p:cNvPr>
          <p:cNvGraphicFramePr>
            <a:graphicFrameLocks noGrp="1"/>
          </p:cNvGraphicFramePr>
          <p:nvPr>
            <p:extLst>
              <p:ext uri="{D42A27DB-BD31-4B8C-83A1-F6EECF244321}">
                <p14:modId xmlns:p14="http://schemas.microsoft.com/office/powerpoint/2010/main" val="1879426845"/>
              </p:ext>
            </p:extLst>
          </p:nvPr>
        </p:nvGraphicFramePr>
        <p:xfrm>
          <a:off x="609600" y="2593252"/>
          <a:ext cx="6092952" cy="2021840"/>
        </p:xfrm>
        <a:graphic>
          <a:graphicData uri="http://schemas.openxmlformats.org/drawingml/2006/table">
            <a:tbl>
              <a:tblPr firstRow="1" bandRow="1">
                <a:tableStyleId>{3B4B98B0-60AC-42C2-AFA5-B58CD77FA1E5}</a:tableStyleId>
              </a:tblPr>
              <a:tblGrid>
                <a:gridCol w="3046476">
                  <a:extLst>
                    <a:ext uri="{9D8B030D-6E8A-4147-A177-3AD203B41FA5}">
                      <a16:colId xmlns:a16="http://schemas.microsoft.com/office/drawing/2014/main" val="359392782"/>
                    </a:ext>
                  </a:extLst>
                </a:gridCol>
                <a:gridCol w="3046476">
                  <a:extLst>
                    <a:ext uri="{9D8B030D-6E8A-4147-A177-3AD203B41FA5}">
                      <a16:colId xmlns:a16="http://schemas.microsoft.com/office/drawing/2014/main" val="2631510258"/>
                    </a:ext>
                  </a:extLst>
                </a:gridCol>
              </a:tblGrid>
              <a:tr h="370840">
                <a:tc>
                  <a:txBody>
                    <a:bodyPr/>
                    <a:lstStyle/>
                    <a:p>
                      <a:r>
                        <a:rPr lang="en-US" dirty="0"/>
                        <a:t>PYTHON</a:t>
                      </a:r>
                    </a:p>
                  </a:txBody>
                  <a:tcPr/>
                </a:tc>
                <a:tc>
                  <a:txBody>
                    <a:bodyPr/>
                    <a:lstStyle/>
                    <a:p>
                      <a:r>
                        <a:rPr lang="en-US" dirty="0"/>
                        <a:t>SCALA</a:t>
                      </a:r>
                    </a:p>
                  </a:txBody>
                  <a:tcPr/>
                </a:tc>
                <a:extLst>
                  <a:ext uri="{0D108BD9-81ED-4DB2-BD59-A6C34878D82A}">
                    <a16:rowId xmlns:a16="http://schemas.microsoft.com/office/drawing/2014/main" val="2122601108"/>
                  </a:ext>
                </a:extLst>
              </a:tr>
              <a:tr h="370840">
                <a:tc>
                  <a:txBody>
                    <a:bodyPr/>
                    <a:lstStyle/>
                    <a:p>
                      <a:r>
                        <a:rPr lang="en-US" dirty="0"/>
                        <a:t>Pythons GIL runs only one thread at a time</a:t>
                      </a:r>
                    </a:p>
                  </a:txBody>
                  <a:tcPr/>
                </a:tc>
                <a:tc>
                  <a:txBody>
                    <a:bodyPr/>
                    <a:lstStyle/>
                    <a:p>
                      <a:r>
                        <a:rPr lang="en-US" dirty="0"/>
                        <a:t>Parallel Collections</a:t>
                      </a:r>
                    </a:p>
                  </a:txBody>
                  <a:tcPr/>
                </a:tc>
                <a:extLst>
                  <a:ext uri="{0D108BD9-81ED-4DB2-BD59-A6C34878D82A}">
                    <a16:rowId xmlns:a16="http://schemas.microsoft.com/office/drawing/2014/main" val="3831514685"/>
                  </a:ext>
                </a:extLst>
              </a:tr>
              <a:tr h="370840">
                <a:tc>
                  <a:txBody>
                    <a:bodyPr/>
                    <a:lstStyle/>
                    <a:p>
                      <a:r>
                        <a:rPr lang="en-US" dirty="0"/>
                        <a:t>Use of Multiprocessor Library: I/O overhead</a:t>
                      </a:r>
                    </a:p>
                  </a:txBody>
                  <a:tcPr/>
                </a:tc>
                <a:tc>
                  <a:txBody>
                    <a:bodyPr/>
                    <a:lstStyle/>
                    <a:p>
                      <a:r>
                        <a:rPr lang="en-US" dirty="0"/>
                        <a:t>Future and Promises</a:t>
                      </a:r>
                    </a:p>
                  </a:txBody>
                  <a:tcPr/>
                </a:tc>
                <a:extLst>
                  <a:ext uri="{0D108BD9-81ED-4DB2-BD59-A6C34878D82A}">
                    <a16:rowId xmlns:a16="http://schemas.microsoft.com/office/drawing/2014/main" val="2275310328"/>
                  </a:ext>
                </a:extLst>
              </a:tr>
              <a:tr h="370840">
                <a:tc>
                  <a:txBody>
                    <a:bodyPr/>
                    <a:lstStyle/>
                    <a:p>
                      <a:endParaRPr lang="en-US"/>
                    </a:p>
                  </a:txBody>
                  <a:tcPr/>
                </a:tc>
                <a:tc>
                  <a:txBody>
                    <a:bodyPr/>
                    <a:lstStyle/>
                    <a:p>
                      <a:r>
                        <a:rPr lang="en-US" dirty="0"/>
                        <a:t>Actors-</a:t>
                      </a:r>
                      <a:r>
                        <a:rPr lang="en-US" dirty="0" err="1"/>
                        <a:t>Akka</a:t>
                      </a:r>
                      <a:endParaRPr lang="en-US" dirty="0"/>
                    </a:p>
                  </a:txBody>
                  <a:tcPr/>
                </a:tc>
                <a:extLst>
                  <a:ext uri="{0D108BD9-81ED-4DB2-BD59-A6C34878D82A}">
                    <a16:rowId xmlns:a16="http://schemas.microsoft.com/office/drawing/2014/main" val="564955214"/>
                  </a:ext>
                </a:extLst>
              </a:tr>
            </a:tbl>
          </a:graphicData>
        </a:graphic>
      </p:graphicFrame>
      <p:pic>
        <p:nvPicPr>
          <p:cNvPr id="7" name="Picture 6">
            <a:extLst>
              <a:ext uri="{FF2B5EF4-FFF2-40B4-BE49-F238E27FC236}">
                <a16:creationId xmlns:a16="http://schemas.microsoft.com/office/drawing/2014/main" id="{E4E9E540-83A2-466E-90B3-78A1D2E9D792}"/>
              </a:ext>
            </a:extLst>
          </p:cNvPr>
          <p:cNvPicPr>
            <a:picLocks noChangeAspect="1"/>
          </p:cNvPicPr>
          <p:nvPr/>
        </p:nvPicPr>
        <p:blipFill>
          <a:blip r:embed="rId3"/>
          <a:stretch>
            <a:fillRect/>
          </a:stretch>
        </p:blipFill>
        <p:spPr>
          <a:xfrm>
            <a:off x="7101840" y="2468284"/>
            <a:ext cx="4721352" cy="1493020"/>
          </a:xfrm>
          <a:prstGeom prst="rect">
            <a:avLst/>
          </a:prstGeom>
        </p:spPr>
      </p:pic>
      <p:sp>
        <p:nvSpPr>
          <p:cNvPr id="10" name="TextBox 9">
            <a:extLst>
              <a:ext uri="{FF2B5EF4-FFF2-40B4-BE49-F238E27FC236}">
                <a16:creationId xmlns:a16="http://schemas.microsoft.com/office/drawing/2014/main" id="{856D52C3-25AB-43B1-8A72-BEC135A0E44F}"/>
              </a:ext>
            </a:extLst>
          </p:cNvPr>
          <p:cNvSpPr txBox="1"/>
          <p:nvPr/>
        </p:nvSpPr>
        <p:spPr>
          <a:xfrm>
            <a:off x="8028432" y="4398264"/>
            <a:ext cx="2487168" cy="374904"/>
          </a:xfrm>
          <a:prstGeom prst="rect">
            <a:avLst/>
          </a:prstGeom>
          <a:noFill/>
        </p:spPr>
        <p:txBody>
          <a:bodyPr wrap="square" rtlCol="0">
            <a:spAutoFit/>
          </a:bodyPr>
          <a:lstStyle/>
          <a:p>
            <a:pPr algn="ctr"/>
            <a:r>
              <a:rPr lang="en-US" dirty="0"/>
              <a:t>Future </a:t>
            </a:r>
          </a:p>
        </p:txBody>
      </p:sp>
    </p:spTree>
    <p:extLst>
      <p:ext uri="{BB962C8B-B14F-4D97-AF65-F5344CB8AC3E}">
        <p14:creationId xmlns:p14="http://schemas.microsoft.com/office/powerpoint/2010/main" val="92354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BEA59-5887-4988-AD96-4D68B302848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88DB494-741D-490F-8026-8938E4478B86}"/>
              </a:ext>
            </a:extLst>
          </p:cNvPr>
          <p:cNvPicPr>
            <a:picLocks noGrp="1" noChangeAspect="1"/>
          </p:cNvPicPr>
          <p:nvPr>
            <p:ph idx="1"/>
          </p:nvPr>
        </p:nvPicPr>
        <p:blipFill rotWithShape="1">
          <a:blip r:embed="rId2"/>
          <a:srcRect l="51367" t="49476" r="9203" b="4212"/>
          <a:stretch/>
        </p:blipFill>
        <p:spPr>
          <a:xfrm>
            <a:off x="5511681" y="1143000"/>
            <a:ext cx="5716252" cy="3776472"/>
          </a:xfrm>
          <a:prstGeom prst="rect">
            <a:avLst/>
          </a:prstGeom>
        </p:spPr>
      </p:pic>
      <p:pic>
        <p:nvPicPr>
          <p:cNvPr id="4" name="Picture 3">
            <a:extLst>
              <a:ext uri="{FF2B5EF4-FFF2-40B4-BE49-F238E27FC236}">
                <a16:creationId xmlns:a16="http://schemas.microsoft.com/office/drawing/2014/main" id="{513E41E3-AB1D-4755-9683-30D8C652F280}"/>
              </a:ext>
            </a:extLst>
          </p:cNvPr>
          <p:cNvPicPr>
            <a:picLocks noChangeAspect="1"/>
          </p:cNvPicPr>
          <p:nvPr/>
        </p:nvPicPr>
        <p:blipFill rotWithShape="1">
          <a:blip r:embed="rId2"/>
          <a:srcRect l="20894" t="11074" r="47901" b="29141"/>
          <a:stretch/>
        </p:blipFill>
        <p:spPr>
          <a:xfrm>
            <a:off x="252984" y="701040"/>
            <a:ext cx="4904231" cy="5285232"/>
          </a:xfrm>
          <a:prstGeom prst="rect">
            <a:avLst/>
          </a:prstGeom>
        </p:spPr>
      </p:pic>
      <p:sp>
        <p:nvSpPr>
          <p:cNvPr id="6" name="TextBox 5">
            <a:extLst>
              <a:ext uri="{FF2B5EF4-FFF2-40B4-BE49-F238E27FC236}">
                <a16:creationId xmlns:a16="http://schemas.microsoft.com/office/drawing/2014/main" id="{0B20DF0F-DDD5-464A-9C60-F7C266605238}"/>
              </a:ext>
            </a:extLst>
          </p:cNvPr>
          <p:cNvSpPr txBox="1"/>
          <p:nvPr/>
        </p:nvSpPr>
        <p:spPr>
          <a:xfrm>
            <a:off x="5614416" y="5568696"/>
            <a:ext cx="5321808" cy="369332"/>
          </a:xfrm>
          <a:prstGeom prst="rect">
            <a:avLst/>
          </a:prstGeom>
          <a:noFill/>
        </p:spPr>
        <p:txBody>
          <a:bodyPr wrap="square" rtlCol="0">
            <a:spAutoFit/>
          </a:bodyPr>
          <a:lstStyle/>
          <a:p>
            <a:r>
              <a:rPr lang="en-US" dirty="0"/>
              <a:t>Sequential Processing Vs Threading Vs Multiprocessing</a:t>
            </a:r>
          </a:p>
        </p:txBody>
      </p:sp>
    </p:spTree>
    <p:extLst>
      <p:ext uri="{BB962C8B-B14F-4D97-AF65-F5344CB8AC3E}">
        <p14:creationId xmlns:p14="http://schemas.microsoft.com/office/powerpoint/2010/main" val="258155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400E1-8513-4E85-A881-0B0DDFF9A9A2}"/>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85F2F1FB-634B-459F-B45D-2E87E0E97935}"/>
              </a:ext>
            </a:extLst>
          </p:cNvPr>
          <p:cNvPicPr>
            <a:picLocks noGrp="1" noChangeAspect="1"/>
          </p:cNvPicPr>
          <p:nvPr>
            <p:ph idx="1"/>
          </p:nvPr>
        </p:nvPicPr>
        <p:blipFill rotWithShape="1">
          <a:blip r:embed="rId2"/>
          <a:srcRect l="195" t="844" r="19088" b="8669"/>
          <a:stretch/>
        </p:blipFill>
        <p:spPr>
          <a:xfrm>
            <a:off x="902208" y="525959"/>
            <a:ext cx="10387583" cy="6332041"/>
          </a:xfrm>
          <a:prstGeom prst="rect">
            <a:avLst/>
          </a:prstGeom>
        </p:spPr>
      </p:pic>
    </p:spTree>
    <p:extLst>
      <p:ext uri="{BB962C8B-B14F-4D97-AF65-F5344CB8AC3E}">
        <p14:creationId xmlns:p14="http://schemas.microsoft.com/office/powerpoint/2010/main" val="363527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83D9F0-801F-46C1-A6C3-3BF0AF2ACA0F}"/>
              </a:ext>
            </a:extLst>
          </p:cNvPr>
          <p:cNvPicPr>
            <a:picLocks noChangeAspect="1"/>
          </p:cNvPicPr>
          <p:nvPr/>
        </p:nvPicPr>
        <p:blipFill rotWithShape="1">
          <a:blip r:embed="rId2"/>
          <a:srcRect l="1350" t="5479" r="1900" b="23287"/>
          <a:stretch/>
        </p:blipFill>
        <p:spPr>
          <a:xfrm>
            <a:off x="198120" y="667512"/>
            <a:ext cx="11795760" cy="4754880"/>
          </a:xfrm>
          <a:prstGeom prst="rect">
            <a:avLst/>
          </a:prstGeom>
        </p:spPr>
      </p:pic>
      <p:sp>
        <p:nvSpPr>
          <p:cNvPr id="6" name="TextBox 5">
            <a:extLst>
              <a:ext uri="{FF2B5EF4-FFF2-40B4-BE49-F238E27FC236}">
                <a16:creationId xmlns:a16="http://schemas.microsoft.com/office/drawing/2014/main" id="{9C63B2C0-059D-491A-A7FD-DD1BE53E2BFB}"/>
              </a:ext>
            </a:extLst>
          </p:cNvPr>
          <p:cNvSpPr txBox="1"/>
          <p:nvPr/>
        </p:nvSpPr>
        <p:spPr>
          <a:xfrm>
            <a:off x="5394960" y="5821156"/>
            <a:ext cx="4233672" cy="369332"/>
          </a:xfrm>
          <a:prstGeom prst="rect">
            <a:avLst/>
          </a:prstGeom>
          <a:noFill/>
        </p:spPr>
        <p:txBody>
          <a:bodyPr wrap="square" rtlCol="0">
            <a:spAutoFit/>
          </a:bodyPr>
          <a:lstStyle/>
          <a:p>
            <a:r>
              <a:rPr lang="en-US" dirty="0"/>
              <a:t>Sequential Execution</a:t>
            </a:r>
          </a:p>
        </p:txBody>
      </p:sp>
    </p:spTree>
    <p:extLst>
      <p:ext uri="{BB962C8B-B14F-4D97-AF65-F5344CB8AC3E}">
        <p14:creationId xmlns:p14="http://schemas.microsoft.com/office/powerpoint/2010/main" val="325478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844844-4215-4958-91C9-EDAF564A5C0C}"/>
              </a:ext>
            </a:extLst>
          </p:cNvPr>
          <p:cNvPicPr>
            <a:picLocks noChangeAspect="1"/>
          </p:cNvPicPr>
          <p:nvPr/>
        </p:nvPicPr>
        <p:blipFill rotWithShape="1">
          <a:blip r:embed="rId2"/>
          <a:srcRect l="1125" r="2125" b="24000"/>
          <a:stretch/>
        </p:blipFill>
        <p:spPr>
          <a:xfrm>
            <a:off x="198120" y="530352"/>
            <a:ext cx="11795760" cy="5212080"/>
          </a:xfrm>
          <a:prstGeom prst="rect">
            <a:avLst/>
          </a:prstGeom>
        </p:spPr>
      </p:pic>
      <p:sp>
        <p:nvSpPr>
          <p:cNvPr id="3" name="TextBox 2">
            <a:extLst>
              <a:ext uri="{FF2B5EF4-FFF2-40B4-BE49-F238E27FC236}">
                <a16:creationId xmlns:a16="http://schemas.microsoft.com/office/drawing/2014/main" id="{83FBF5F1-4049-4486-A2B5-24C4F55B0606}"/>
              </a:ext>
            </a:extLst>
          </p:cNvPr>
          <p:cNvSpPr txBox="1"/>
          <p:nvPr/>
        </p:nvSpPr>
        <p:spPr>
          <a:xfrm>
            <a:off x="5458968" y="5978390"/>
            <a:ext cx="4151376" cy="369332"/>
          </a:xfrm>
          <a:prstGeom prst="rect">
            <a:avLst/>
          </a:prstGeom>
          <a:noFill/>
        </p:spPr>
        <p:txBody>
          <a:bodyPr wrap="square" rtlCol="0">
            <a:spAutoFit/>
          </a:bodyPr>
          <a:lstStyle/>
          <a:p>
            <a:r>
              <a:rPr lang="en-US" dirty="0"/>
              <a:t>Parallel Execution</a:t>
            </a:r>
          </a:p>
        </p:txBody>
      </p:sp>
    </p:spTree>
    <p:extLst>
      <p:ext uri="{BB962C8B-B14F-4D97-AF65-F5344CB8AC3E}">
        <p14:creationId xmlns:p14="http://schemas.microsoft.com/office/powerpoint/2010/main" val="257633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B8827-D79D-4918-B137-9B8BB4C9CDBF}"/>
              </a:ext>
            </a:extLst>
          </p:cNvPr>
          <p:cNvSpPr>
            <a:spLocks noGrp="1"/>
          </p:cNvSpPr>
          <p:nvPr>
            <p:ph type="title"/>
          </p:nvPr>
        </p:nvSpPr>
        <p:spPr/>
        <p:txBody>
          <a:bodyPr>
            <a:normAutofit/>
          </a:bodyPr>
          <a:lstStyle/>
          <a:p>
            <a:r>
              <a:rPr lang="en-US" dirty="0"/>
              <a:t>Visualization</a:t>
            </a:r>
          </a:p>
        </p:txBody>
      </p:sp>
      <p:graphicFrame>
        <p:nvGraphicFramePr>
          <p:cNvPr id="4" name="Content Placeholder 3">
            <a:extLst>
              <a:ext uri="{FF2B5EF4-FFF2-40B4-BE49-F238E27FC236}">
                <a16:creationId xmlns:a16="http://schemas.microsoft.com/office/drawing/2014/main" id="{370B47EC-32C1-4FBE-9539-22DA7DC4DC8C}"/>
              </a:ext>
            </a:extLst>
          </p:cNvPr>
          <p:cNvGraphicFramePr>
            <a:graphicFrameLocks noGrp="1"/>
          </p:cNvGraphicFramePr>
          <p:nvPr>
            <p:ph idx="1"/>
            <p:extLst>
              <p:ext uri="{D42A27DB-BD31-4B8C-83A1-F6EECF244321}">
                <p14:modId xmlns:p14="http://schemas.microsoft.com/office/powerpoint/2010/main" val="2237820720"/>
              </p:ext>
            </p:extLst>
          </p:nvPr>
        </p:nvGraphicFramePr>
        <p:xfrm>
          <a:off x="609600" y="2249488"/>
          <a:ext cx="10972800" cy="2225040"/>
        </p:xfrm>
        <a:graphic>
          <a:graphicData uri="http://schemas.openxmlformats.org/drawingml/2006/table">
            <a:tbl>
              <a:tblPr firstRow="1" bandRow="1">
                <a:tableStyleId>{3B4B98B0-60AC-42C2-AFA5-B58CD77FA1E5}</a:tableStyleId>
              </a:tblPr>
              <a:tblGrid>
                <a:gridCol w="5486400">
                  <a:extLst>
                    <a:ext uri="{9D8B030D-6E8A-4147-A177-3AD203B41FA5}">
                      <a16:colId xmlns:a16="http://schemas.microsoft.com/office/drawing/2014/main" val="3730099318"/>
                    </a:ext>
                  </a:extLst>
                </a:gridCol>
                <a:gridCol w="5486400">
                  <a:extLst>
                    <a:ext uri="{9D8B030D-6E8A-4147-A177-3AD203B41FA5}">
                      <a16:colId xmlns:a16="http://schemas.microsoft.com/office/drawing/2014/main" val="4164013884"/>
                    </a:ext>
                  </a:extLst>
                </a:gridCol>
              </a:tblGrid>
              <a:tr h="370840">
                <a:tc>
                  <a:txBody>
                    <a:bodyPr/>
                    <a:lstStyle/>
                    <a:p>
                      <a:r>
                        <a:rPr lang="en-US" dirty="0"/>
                        <a:t>Python </a:t>
                      </a:r>
                    </a:p>
                  </a:txBody>
                  <a:tcPr/>
                </a:tc>
                <a:tc>
                  <a:txBody>
                    <a:bodyPr/>
                    <a:lstStyle/>
                    <a:p>
                      <a:r>
                        <a:rPr lang="en-US" dirty="0"/>
                        <a:t>Scala</a:t>
                      </a:r>
                    </a:p>
                  </a:txBody>
                  <a:tcPr/>
                </a:tc>
                <a:extLst>
                  <a:ext uri="{0D108BD9-81ED-4DB2-BD59-A6C34878D82A}">
                    <a16:rowId xmlns:a16="http://schemas.microsoft.com/office/drawing/2014/main" val="4059245396"/>
                  </a:ext>
                </a:extLst>
              </a:tr>
              <a:tr h="370840">
                <a:tc>
                  <a:txBody>
                    <a:bodyPr/>
                    <a:lstStyle/>
                    <a:p>
                      <a:r>
                        <a:rPr lang="en-US" dirty="0"/>
                        <a:t>Extensive Libraries</a:t>
                      </a:r>
                    </a:p>
                  </a:txBody>
                  <a:tcPr/>
                </a:tc>
                <a:tc>
                  <a:txBody>
                    <a:bodyPr/>
                    <a:lstStyle/>
                    <a:p>
                      <a:r>
                        <a:rPr lang="en-US" dirty="0"/>
                        <a:t>Less Visualization Libraries</a:t>
                      </a:r>
                    </a:p>
                  </a:txBody>
                  <a:tcPr/>
                </a:tc>
                <a:extLst>
                  <a:ext uri="{0D108BD9-81ED-4DB2-BD59-A6C34878D82A}">
                    <a16:rowId xmlns:a16="http://schemas.microsoft.com/office/drawing/2014/main" val="2068321770"/>
                  </a:ext>
                </a:extLst>
              </a:tr>
              <a:tr h="370840">
                <a:tc>
                  <a:txBody>
                    <a:bodyPr/>
                    <a:lstStyle/>
                    <a:p>
                      <a:r>
                        <a:rPr lang="en-US" dirty="0" err="1"/>
                        <a:t>MatPlotLib</a:t>
                      </a:r>
                      <a:endParaRPr lang="en-US" dirty="0"/>
                    </a:p>
                  </a:txBody>
                  <a:tcPr/>
                </a:tc>
                <a:tc>
                  <a:txBody>
                    <a:bodyPr/>
                    <a:lstStyle/>
                    <a:p>
                      <a:r>
                        <a:rPr lang="en-US" dirty="0"/>
                        <a:t>Breeze</a:t>
                      </a:r>
                    </a:p>
                  </a:txBody>
                  <a:tcPr/>
                </a:tc>
                <a:extLst>
                  <a:ext uri="{0D108BD9-81ED-4DB2-BD59-A6C34878D82A}">
                    <a16:rowId xmlns:a16="http://schemas.microsoft.com/office/drawing/2014/main" val="221146058"/>
                  </a:ext>
                </a:extLst>
              </a:tr>
              <a:tr h="370840">
                <a:tc>
                  <a:txBody>
                    <a:bodyPr/>
                    <a:lstStyle/>
                    <a:p>
                      <a:r>
                        <a:rPr lang="en-US" dirty="0" err="1"/>
                        <a:t>Plotly</a:t>
                      </a:r>
                      <a:endParaRPr lang="en-US" dirty="0"/>
                    </a:p>
                  </a:txBody>
                  <a:tcPr/>
                </a:tc>
                <a:tc>
                  <a:txBody>
                    <a:bodyPr/>
                    <a:lstStyle/>
                    <a:p>
                      <a:r>
                        <a:rPr lang="en-US" dirty="0"/>
                        <a:t>Vegas</a:t>
                      </a:r>
                    </a:p>
                  </a:txBody>
                  <a:tcPr/>
                </a:tc>
                <a:extLst>
                  <a:ext uri="{0D108BD9-81ED-4DB2-BD59-A6C34878D82A}">
                    <a16:rowId xmlns:a16="http://schemas.microsoft.com/office/drawing/2014/main" val="2600512047"/>
                  </a:ext>
                </a:extLst>
              </a:tr>
              <a:tr h="370840">
                <a:tc>
                  <a:txBody>
                    <a:bodyPr/>
                    <a:lstStyle/>
                    <a:p>
                      <a:r>
                        <a:rPr lang="en-US" dirty="0"/>
                        <a:t>Bokeh</a:t>
                      </a:r>
                    </a:p>
                  </a:txBody>
                  <a:tcPr/>
                </a:tc>
                <a:tc>
                  <a:txBody>
                    <a:bodyPr/>
                    <a:lstStyle/>
                    <a:p>
                      <a:endParaRPr lang="en-US"/>
                    </a:p>
                  </a:txBody>
                  <a:tcPr/>
                </a:tc>
                <a:extLst>
                  <a:ext uri="{0D108BD9-81ED-4DB2-BD59-A6C34878D82A}">
                    <a16:rowId xmlns:a16="http://schemas.microsoft.com/office/drawing/2014/main" val="2928128264"/>
                  </a:ext>
                </a:extLst>
              </a:tr>
              <a:tr h="370840">
                <a:tc>
                  <a:txBody>
                    <a:bodyPr/>
                    <a:lstStyle/>
                    <a:p>
                      <a:r>
                        <a:rPr lang="en-US" dirty="0"/>
                        <a:t>Seaborn</a:t>
                      </a:r>
                    </a:p>
                  </a:txBody>
                  <a:tcPr/>
                </a:tc>
                <a:tc>
                  <a:txBody>
                    <a:bodyPr/>
                    <a:lstStyle/>
                    <a:p>
                      <a:endParaRPr lang="en-US" dirty="0"/>
                    </a:p>
                  </a:txBody>
                  <a:tcPr/>
                </a:tc>
                <a:extLst>
                  <a:ext uri="{0D108BD9-81ED-4DB2-BD59-A6C34878D82A}">
                    <a16:rowId xmlns:a16="http://schemas.microsoft.com/office/drawing/2014/main" val="17969549"/>
                  </a:ext>
                </a:extLst>
              </a:tr>
            </a:tbl>
          </a:graphicData>
        </a:graphic>
      </p:graphicFrame>
    </p:spTree>
    <p:extLst>
      <p:ext uri="{BB962C8B-B14F-4D97-AF65-F5344CB8AC3E}">
        <p14:creationId xmlns:p14="http://schemas.microsoft.com/office/powerpoint/2010/main" val="4162088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25B4D-4A44-488A-B89C-CF6E0E7398CE}"/>
              </a:ext>
            </a:extLst>
          </p:cNvPr>
          <p:cNvSpPr>
            <a:spLocks noGrp="1"/>
          </p:cNvSpPr>
          <p:nvPr>
            <p:ph type="title"/>
          </p:nvPr>
        </p:nvSpPr>
        <p:spPr/>
        <p:txBody>
          <a:bodyPr/>
          <a:lstStyle/>
          <a:p>
            <a:r>
              <a:rPr lang="en-US" dirty="0"/>
              <a:t>Visualization in R</a:t>
            </a:r>
          </a:p>
        </p:txBody>
      </p:sp>
      <p:pic>
        <p:nvPicPr>
          <p:cNvPr id="4" name="Content Placeholder 3">
            <a:extLst>
              <a:ext uri="{FF2B5EF4-FFF2-40B4-BE49-F238E27FC236}">
                <a16:creationId xmlns:a16="http://schemas.microsoft.com/office/drawing/2014/main" id="{70E4415C-DC9C-4BF8-8FD1-374D7D94AF9C}"/>
              </a:ext>
            </a:extLst>
          </p:cNvPr>
          <p:cNvPicPr>
            <a:picLocks noGrp="1" noChangeAspect="1"/>
          </p:cNvPicPr>
          <p:nvPr>
            <p:ph idx="1"/>
          </p:nvPr>
        </p:nvPicPr>
        <p:blipFill>
          <a:blip r:embed="rId2"/>
          <a:stretch>
            <a:fillRect/>
          </a:stretch>
        </p:blipFill>
        <p:spPr>
          <a:xfrm>
            <a:off x="753237" y="2341499"/>
            <a:ext cx="4248150" cy="3609975"/>
          </a:xfrm>
          <a:prstGeom prst="rect">
            <a:avLst/>
          </a:prstGeom>
        </p:spPr>
      </p:pic>
      <p:pic>
        <p:nvPicPr>
          <p:cNvPr id="7" name="Picture 6">
            <a:extLst>
              <a:ext uri="{FF2B5EF4-FFF2-40B4-BE49-F238E27FC236}">
                <a16:creationId xmlns:a16="http://schemas.microsoft.com/office/drawing/2014/main" id="{1C4D253C-1E7B-4E44-A45E-9EA0FE5612D3}"/>
              </a:ext>
            </a:extLst>
          </p:cNvPr>
          <p:cNvPicPr>
            <a:picLocks noChangeAspect="1"/>
          </p:cNvPicPr>
          <p:nvPr/>
        </p:nvPicPr>
        <p:blipFill>
          <a:blip r:embed="rId3"/>
          <a:stretch>
            <a:fillRect/>
          </a:stretch>
        </p:blipFill>
        <p:spPr>
          <a:xfrm>
            <a:off x="5709285" y="2295779"/>
            <a:ext cx="4248150" cy="3609975"/>
          </a:xfrm>
          <a:prstGeom prst="rect">
            <a:avLst/>
          </a:prstGeom>
        </p:spPr>
      </p:pic>
    </p:spTree>
    <p:extLst>
      <p:ext uri="{BB962C8B-B14F-4D97-AF65-F5344CB8AC3E}">
        <p14:creationId xmlns:p14="http://schemas.microsoft.com/office/powerpoint/2010/main" val="213811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Machine Learning</a:t>
            </a:r>
          </a:p>
        </p:txBody>
      </p:sp>
      <p:sp>
        <p:nvSpPr>
          <p:cNvPr id="3" name="Content Placeholder 2"/>
          <p:cNvSpPr>
            <a:spLocks noGrp="1"/>
          </p:cNvSpPr>
          <p:nvPr>
            <p:ph idx="1"/>
          </p:nvPr>
        </p:nvSpPr>
        <p:spPr/>
        <p:txBody>
          <a:bodyPr>
            <a:normAutofit/>
          </a:bodyPr>
          <a:lstStyle/>
          <a:p>
            <a:pPr marL="109728" indent="0">
              <a:buNone/>
            </a:pPr>
            <a:endParaRPr lang="en-US" dirty="0"/>
          </a:p>
          <a:p>
            <a:endParaRPr lang="en-US" dirty="0"/>
          </a:p>
        </p:txBody>
      </p:sp>
      <p:pic>
        <p:nvPicPr>
          <p:cNvPr id="5" name="Picture 4">
            <a:extLst>
              <a:ext uri="{FF2B5EF4-FFF2-40B4-BE49-F238E27FC236}">
                <a16:creationId xmlns:a16="http://schemas.microsoft.com/office/drawing/2014/main" id="{4321955B-ABA7-417C-9A2D-1E7B4F677097}"/>
              </a:ext>
            </a:extLst>
          </p:cNvPr>
          <p:cNvPicPr>
            <a:picLocks noChangeAspect="1"/>
          </p:cNvPicPr>
          <p:nvPr/>
        </p:nvPicPr>
        <p:blipFill rotWithShape="1">
          <a:blip r:embed="rId3"/>
          <a:srcRect t="6602" b="4134"/>
          <a:stretch/>
        </p:blipFill>
        <p:spPr>
          <a:xfrm>
            <a:off x="1219252" y="1012054"/>
            <a:ext cx="9575995" cy="5293933"/>
          </a:xfrm>
          <a:prstGeom prst="rect">
            <a:avLst/>
          </a:prstGeom>
        </p:spPr>
      </p:pic>
    </p:spTree>
    <p:extLst>
      <p:ext uri="{BB962C8B-B14F-4D97-AF65-F5344CB8AC3E}">
        <p14:creationId xmlns:p14="http://schemas.microsoft.com/office/powerpoint/2010/main" val="185189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B33F-770F-427B-8C2C-6CFF7A78513F}"/>
              </a:ext>
            </a:extLst>
          </p:cNvPr>
          <p:cNvSpPr>
            <a:spLocks noGrp="1"/>
          </p:cNvSpPr>
          <p:nvPr>
            <p:ph type="title"/>
          </p:nvPr>
        </p:nvSpPr>
        <p:spPr/>
        <p:txBody>
          <a:bodyPr>
            <a:normAutofit fontScale="90000"/>
          </a:bodyPr>
          <a:lstStyle/>
          <a:p>
            <a:r>
              <a:rPr lang="en-US" dirty="0"/>
              <a:t>Visualization in python</a:t>
            </a:r>
            <a:br>
              <a:rPr lang="en-US" dirty="0"/>
            </a:br>
            <a:endParaRPr lang="en-US" dirty="0"/>
          </a:p>
        </p:txBody>
      </p:sp>
      <p:pic>
        <p:nvPicPr>
          <p:cNvPr id="5" name="Content Placeholder 4">
            <a:extLst>
              <a:ext uri="{FF2B5EF4-FFF2-40B4-BE49-F238E27FC236}">
                <a16:creationId xmlns:a16="http://schemas.microsoft.com/office/drawing/2014/main" id="{4B879FCB-7A05-4B42-9201-21D206C579D5}"/>
              </a:ext>
            </a:extLst>
          </p:cNvPr>
          <p:cNvPicPr>
            <a:picLocks noGrp="1" noChangeAspect="1"/>
          </p:cNvPicPr>
          <p:nvPr>
            <p:ph idx="1"/>
          </p:nvPr>
        </p:nvPicPr>
        <p:blipFill>
          <a:blip r:embed="rId2"/>
          <a:stretch>
            <a:fillRect/>
          </a:stretch>
        </p:blipFill>
        <p:spPr>
          <a:xfrm>
            <a:off x="755904" y="2277682"/>
            <a:ext cx="5238750" cy="4286250"/>
          </a:xfrm>
          <a:prstGeom prst="rect">
            <a:avLst/>
          </a:prstGeom>
        </p:spPr>
      </p:pic>
      <p:pic>
        <p:nvPicPr>
          <p:cNvPr id="6" name="Picture 5">
            <a:extLst>
              <a:ext uri="{FF2B5EF4-FFF2-40B4-BE49-F238E27FC236}">
                <a16:creationId xmlns:a16="http://schemas.microsoft.com/office/drawing/2014/main" id="{7FDBDFD9-B259-43B5-BB0C-DEE3B5F81CAE}"/>
              </a:ext>
            </a:extLst>
          </p:cNvPr>
          <p:cNvPicPr>
            <a:picLocks noChangeAspect="1"/>
          </p:cNvPicPr>
          <p:nvPr/>
        </p:nvPicPr>
        <p:blipFill rotWithShape="1">
          <a:blip r:embed="rId3"/>
          <a:srcRect t="8668" r="50831" b="11066"/>
          <a:stretch/>
        </p:blipFill>
        <p:spPr>
          <a:xfrm>
            <a:off x="5994654" y="1059244"/>
            <a:ext cx="5994654" cy="5504688"/>
          </a:xfrm>
          <a:prstGeom prst="rect">
            <a:avLst/>
          </a:prstGeom>
        </p:spPr>
      </p:pic>
    </p:spTree>
    <p:extLst>
      <p:ext uri="{BB962C8B-B14F-4D97-AF65-F5344CB8AC3E}">
        <p14:creationId xmlns:p14="http://schemas.microsoft.com/office/powerpoint/2010/main" val="351525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1B94C-48E4-4DD1-8EA4-11E0536880A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1633173-0DFF-473F-A8C1-4D81B54592B7}"/>
              </a:ext>
            </a:extLst>
          </p:cNvPr>
          <p:cNvSpPr>
            <a:spLocks noGrp="1"/>
          </p:cNvSpPr>
          <p:nvPr>
            <p:ph idx="1"/>
          </p:nvPr>
        </p:nvSpPr>
        <p:spPr/>
        <p:txBody>
          <a:bodyPr/>
          <a:lstStyle/>
          <a:p>
            <a:endParaRPr lang="en-US" dirty="0"/>
          </a:p>
        </p:txBody>
      </p:sp>
      <p:grpSp>
        <p:nvGrpSpPr>
          <p:cNvPr id="6" name="Group 5">
            <a:extLst>
              <a:ext uri="{FF2B5EF4-FFF2-40B4-BE49-F238E27FC236}">
                <a16:creationId xmlns:a16="http://schemas.microsoft.com/office/drawing/2014/main" id="{8B7986D5-7ACC-435B-8D37-73B50ACA7D38}"/>
              </a:ext>
            </a:extLst>
          </p:cNvPr>
          <p:cNvGrpSpPr/>
          <p:nvPr/>
        </p:nvGrpSpPr>
        <p:grpSpPr>
          <a:xfrm>
            <a:off x="512444" y="1307592"/>
            <a:ext cx="10560939" cy="5193792"/>
            <a:chOff x="995934" y="2057400"/>
            <a:chExt cx="9923526" cy="4410456"/>
          </a:xfrm>
        </p:grpSpPr>
        <p:pic>
          <p:nvPicPr>
            <p:cNvPr id="4" name="Picture 3">
              <a:extLst>
                <a:ext uri="{FF2B5EF4-FFF2-40B4-BE49-F238E27FC236}">
                  <a16:creationId xmlns:a16="http://schemas.microsoft.com/office/drawing/2014/main" id="{790D9987-1CE7-44AC-864C-556C3FD0FD3A}"/>
                </a:ext>
              </a:extLst>
            </p:cNvPr>
            <p:cNvPicPr>
              <a:picLocks noChangeAspect="1"/>
            </p:cNvPicPr>
            <p:nvPr/>
          </p:nvPicPr>
          <p:blipFill>
            <a:blip r:embed="rId2"/>
            <a:stretch>
              <a:fillRect/>
            </a:stretch>
          </p:blipFill>
          <p:spPr>
            <a:xfrm>
              <a:off x="995934" y="2057400"/>
              <a:ext cx="9923526" cy="4410456"/>
            </a:xfrm>
            <a:prstGeom prst="rect">
              <a:avLst/>
            </a:prstGeom>
          </p:spPr>
        </p:pic>
        <p:pic>
          <p:nvPicPr>
            <p:cNvPr id="5" name="Picture 4">
              <a:extLst>
                <a:ext uri="{FF2B5EF4-FFF2-40B4-BE49-F238E27FC236}">
                  <a16:creationId xmlns:a16="http://schemas.microsoft.com/office/drawing/2014/main" id="{2D26F150-CFB4-4371-A982-FEBCD40B4316}"/>
                </a:ext>
              </a:extLst>
            </p:cNvPr>
            <p:cNvPicPr>
              <a:picLocks noChangeAspect="1"/>
            </p:cNvPicPr>
            <p:nvPr/>
          </p:nvPicPr>
          <p:blipFill>
            <a:blip r:embed="rId3"/>
            <a:stretch>
              <a:fillRect/>
            </a:stretch>
          </p:blipFill>
          <p:spPr>
            <a:xfrm>
              <a:off x="9281108" y="2441389"/>
              <a:ext cx="1182727" cy="1365622"/>
            </a:xfrm>
            <a:prstGeom prst="rect">
              <a:avLst/>
            </a:prstGeom>
          </p:spPr>
        </p:pic>
      </p:grpSp>
    </p:spTree>
    <p:extLst>
      <p:ext uri="{BB962C8B-B14F-4D97-AF65-F5344CB8AC3E}">
        <p14:creationId xmlns:p14="http://schemas.microsoft.com/office/powerpoint/2010/main" val="311534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BC35-A5DC-458F-91DA-B3550628B8AF}"/>
              </a:ext>
            </a:extLst>
          </p:cNvPr>
          <p:cNvSpPr>
            <a:spLocks noGrp="1"/>
          </p:cNvSpPr>
          <p:nvPr>
            <p:ph type="title"/>
          </p:nvPr>
        </p:nvSpPr>
        <p:spPr>
          <a:xfrm>
            <a:off x="963084" y="2974162"/>
            <a:ext cx="10363200" cy="1362075"/>
          </a:xfrm>
        </p:spPr>
        <p:txBody>
          <a:bodyPr/>
          <a:lstStyle/>
          <a:p>
            <a:pPr algn="ctr"/>
            <a:r>
              <a:rPr lang="en-US" sz="8800" b="0" dirty="0"/>
              <a:t>Thankyou </a:t>
            </a:r>
            <a:r>
              <a:rPr lang="en-US" sz="8800" b="0" dirty="0">
                <a:sym typeface="Wingdings" panose="05000000000000000000" pitchFamily="2" charset="2"/>
              </a:rPr>
              <a:t></a:t>
            </a:r>
            <a:endParaRPr lang="en-US" sz="8800" b="0" dirty="0"/>
          </a:p>
        </p:txBody>
      </p:sp>
      <p:sp>
        <p:nvSpPr>
          <p:cNvPr id="3" name="Text Placeholder 2">
            <a:extLst>
              <a:ext uri="{FF2B5EF4-FFF2-40B4-BE49-F238E27FC236}">
                <a16:creationId xmlns:a16="http://schemas.microsoft.com/office/drawing/2014/main" id="{3556C7C2-F6D3-4A32-B17C-EC6C30546B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3662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Machine Learning And Programming Languages</a:t>
            </a:r>
          </a:p>
        </p:txBody>
      </p:sp>
      <p:sp>
        <p:nvSpPr>
          <p:cNvPr id="3" name="Content Placeholder 2"/>
          <p:cNvSpPr>
            <a:spLocks noGrp="1"/>
          </p:cNvSpPr>
          <p:nvPr>
            <p:ph idx="1"/>
          </p:nvPr>
        </p:nvSpPr>
        <p:spPr>
          <a:xfrm>
            <a:off x="6622742" y="2249424"/>
            <a:ext cx="4959658" cy="4325112"/>
          </a:xfrm>
        </p:spPr>
        <p:txBody>
          <a:bodyPr>
            <a:normAutofit/>
          </a:bodyPr>
          <a:lstStyle/>
          <a:p>
            <a:r>
              <a:rPr lang="en-US" dirty="0"/>
              <a:t>ML workflow is complex</a:t>
            </a:r>
          </a:p>
          <a:p>
            <a:r>
              <a:rPr lang="en-US" dirty="0"/>
              <a:t>High computational demands</a:t>
            </a:r>
          </a:p>
          <a:p>
            <a:r>
              <a:rPr lang="en-US" dirty="0"/>
              <a:t>Multiple Parallelisms</a:t>
            </a:r>
          </a:p>
          <a:p>
            <a:r>
              <a:rPr lang="en-US" dirty="0"/>
              <a:t>This brings out many interesting issues in the tools we use to create them – that is, programming languages.</a:t>
            </a:r>
          </a:p>
          <a:p>
            <a:pPr marL="109728" indent="0">
              <a:buNone/>
            </a:pPr>
            <a:endParaRPr lang="en-US" dirty="0"/>
          </a:p>
          <a:p>
            <a:pPr marL="109728" indent="0">
              <a:buNone/>
            </a:pPr>
            <a:endParaRPr lang="en-US" dirty="0"/>
          </a:p>
        </p:txBody>
      </p:sp>
      <p:pic>
        <p:nvPicPr>
          <p:cNvPr id="4" name="Picture 3">
            <a:extLst>
              <a:ext uri="{FF2B5EF4-FFF2-40B4-BE49-F238E27FC236}">
                <a16:creationId xmlns:a16="http://schemas.microsoft.com/office/drawing/2014/main" id="{9C99EEB2-598C-4487-AE88-F6C20830D6AB}"/>
              </a:ext>
            </a:extLst>
          </p:cNvPr>
          <p:cNvPicPr>
            <a:picLocks noChangeAspect="1"/>
          </p:cNvPicPr>
          <p:nvPr/>
        </p:nvPicPr>
        <p:blipFill rotWithShape="1">
          <a:blip r:embed="rId3"/>
          <a:srcRect t="16980" b="10343"/>
          <a:stretch/>
        </p:blipFill>
        <p:spPr>
          <a:xfrm>
            <a:off x="1042294" y="2707689"/>
            <a:ext cx="5509426" cy="2831978"/>
          </a:xfrm>
          <a:prstGeom prst="rect">
            <a:avLst/>
          </a:prstGeom>
        </p:spPr>
      </p:pic>
    </p:spTree>
    <p:extLst>
      <p:ext uri="{BB962C8B-B14F-4D97-AF65-F5344CB8AC3E}">
        <p14:creationId xmlns:p14="http://schemas.microsoft.com/office/powerpoint/2010/main" val="184358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FD164A-6E56-4D26-9816-E0C525726A41}"/>
              </a:ext>
            </a:extLst>
          </p:cNvPr>
          <p:cNvPicPr>
            <a:picLocks noChangeAspect="1"/>
          </p:cNvPicPr>
          <p:nvPr/>
        </p:nvPicPr>
        <p:blipFill>
          <a:blip r:embed="rId2"/>
          <a:stretch>
            <a:fillRect/>
          </a:stretch>
        </p:blipFill>
        <p:spPr>
          <a:xfrm>
            <a:off x="1452562" y="1035035"/>
            <a:ext cx="9286875" cy="5141928"/>
          </a:xfrm>
          <a:prstGeom prst="rect">
            <a:avLst/>
          </a:prstGeom>
        </p:spPr>
      </p:pic>
    </p:spTree>
    <p:extLst>
      <p:ext uri="{BB962C8B-B14F-4D97-AF65-F5344CB8AC3E}">
        <p14:creationId xmlns:p14="http://schemas.microsoft.com/office/powerpoint/2010/main" val="237840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959E81-D0F4-4DDD-BECD-090B9B9B44F3}"/>
              </a:ext>
            </a:extLst>
          </p:cNvPr>
          <p:cNvPicPr>
            <a:picLocks noChangeAspect="1"/>
          </p:cNvPicPr>
          <p:nvPr/>
        </p:nvPicPr>
        <p:blipFill rotWithShape="1">
          <a:blip r:embed="rId2"/>
          <a:srcRect l="-1950" t="1" r="19150" b="9199"/>
          <a:stretch/>
        </p:blipFill>
        <p:spPr>
          <a:xfrm>
            <a:off x="722376" y="519899"/>
            <a:ext cx="10094976" cy="6227064"/>
          </a:xfrm>
          <a:prstGeom prst="rect">
            <a:avLst/>
          </a:prstGeom>
        </p:spPr>
      </p:pic>
    </p:spTree>
    <p:extLst>
      <p:ext uri="{BB962C8B-B14F-4D97-AF65-F5344CB8AC3E}">
        <p14:creationId xmlns:p14="http://schemas.microsoft.com/office/powerpoint/2010/main" val="42153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E0F54D-6F58-4734-947D-BE59F3C3B9C5}"/>
              </a:ext>
            </a:extLst>
          </p:cNvPr>
          <p:cNvPicPr>
            <a:picLocks noChangeAspect="1"/>
          </p:cNvPicPr>
          <p:nvPr/>
        </p:nvPicPr>
        <p:blipFill>
          <a:blip r:embed="rId2"/>
          <a:stretch>
            <a:fillRect/>
          </a:stretch>
        </p:blipFill>
        <p:spPr>
          <a:xfrm>
            <a:off x="1457324" y="647760"/>
            <a:ext cx="8562975" cy="5405378"/>
          </a:xfrm>
          <a:prstGeom prst="rect">
            <a:avLst/>
          </a:prstGeom>
        </p:spPr>
      </p:pic>
    </p:spTree>
    <p:extLst>
      <p:ext uri="{BB962C8B-B14F-4D97-AF65-F5344CB8AC3E}">
        <p14:creationId xmlns:p14="http://schemas.microsoft.com/office/powerpoint/2010/main" val="36089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Scalable Machine </a:t>
            </a:r>
            <a:r>
              <a:rPr lang="en-US" dirty="0"/>
              <a:t>Learning And Big Data</a:t>
            </a:r>
          </a:p>
        </p:txBody>
      </p:sp>
      <p:sp>
        <p:nvSpPr>
          <p:cNvPr id="3" name="Content Placeholder 2"/>
          <p:cNvSpPr>
            <a:spLocks noGrp="1"/>
          </p:cNvSpPr>
          <p:nvPr>
            <p:ph idx="1"/>
          </p:nvPr>
        </p:nvSpPr>
        <p:spPr>
          <a:xfrm>
            <a:off x="609600" y="2249424"/>
            <a:ext cx="5081973" cy="4325112"/>
          </a:xfrm>
        </p:spPr>
        <p:txBody>
          <a:bodyPr>
            <a:normAutofit/>
          </a:bodyPr>
          <a:lstStyle/>
          <a:p>
            <a:r>
              <a:rPr lang="en-US" dirty="0"/>
              <a:t>Unlike traditional analysis, machine learning thrives on growing datasets. </a:t>
            </a:r>
          </a:p>
          <a:p>
            <a:r>
              <a:rPr lang="en-US" dirty="0"/>
              <a:t>Apache Mahout</a:t>
            </a:r>
          </a:p>
          <a:p>
            <a:r>
              <a:rPr lang="en-US" dirty="0"/>
              <a:t>Apache Spark</a:t>
            </a:r>
          </a:p>
          <a:p>
            <a:r>
              <a:rPr lang="en-US" dirty="0"/>
              <a:t>R-Hadoop </a:t>
            </a:r>
          </a:p>
        </p:txBody>
      </p:sp>
      <p:pic>
        <p:nvPicPr>
          <p:cNvPr id="4" name="Picture 3">
            <a:extLst>
              <a:ext uri="{FF2B5EF4-FFF2-40B4-BE49-F238E27FC236}">
                <a16:creationId xmlns:a16="http://schemas.microsoft.com/office/drawing/2014/main" id="{178B99F4-5EEB-4EC3-A9B5-1207C3CAA04E}"/>
              </a:ext>
            </a:extLst>
          </p:cNvPr>
          <p:cNvPicPr>
            <a:picLocks noChangeAspect="1"/>
          </p:cNvPicPr>
          <p:nvPr/>
        </p:nvPicPr>
        <p:blipFill>
          <a:blip r:embed="rId3"/>
          <a:stretch>
            <a:fillRect/>
          </a:stretch>
        </p:blipFill>
        <p:spPr>
          <a:xfrm>
            <a:off x="6356412" y="3022137"/>
            <a:ext cx="5081973" cy="3187823"/>
          </a:xfrm>
          <a:prstGeom prst="rect">
            <a:avLst/>
          </a:prstGeom>
        </p:spPr>
      </p:pic>
      <p:sp>
        <p:nvSpPr>
          <p:cNvPr id="5" name="TextBox 4">
            <a:extLst>
              <a:ext uri="{FF2B5EF4-FFF2-40B4-BE49-F238E27FC236}">
                <a16:creationId xmlns:a16="http://schemas.microsoft.com/office/drawing/2014/main" id="{18D32D6C-55BC-4BC3-99DC-1CAB23ED1485}"/>
              </a:ext>
            </a:extLst>
          </p:cNvPr>
          <p:cNvSpPr txBox="1"/>
          <p:nvPr/>
        </p:nvSpPr>
        <p:spPr>
          <a:xfrm>
            <a:off x="6356412" y="1955337"/>
            <a:ext cx="5403541" cy="830997"/>
          </a:xfrm>
          <a:prstGeom prst="rect">
            <a:avLst/>
          </a:prstGeom>
          <a:noFill/>
        </p:spPr>
        <p:txBody>
          <a:bodyPr wrap="square" rtlCol="0">
            <a:spAutoFit/>
          </a:bodyPr>
          <a:lstStyle/>
          <a:p>
            <a:pPr algn="ctr"/>
            <a:r>
              <a:rPr lang="en-US" dirty="0">
                <a:solidFill>
                  <a:schemeClr val="accent3">
                    <a:lumMod val="75000"/>
                  </a:schemeClr>
                </a:solidFill>
                <a:latin typeface="Book Antiqua" panose="02040602050305030304" pitchFamily="18" charset="0"/>
              </a:rPr>
              <a:t>“</a:t>
            </a:r>
            <a:r>
              <a:rPr lang="en-US" sz="2400" b="1" dirty="0">
                <a:solidFill>
                  <a:schemeClr val="accent3">
                    <a:lumMod val="75000"/>
                  </a:schemeClr>
                </a:solidFill>
                <a:latin typeface="Book Antiqua" panose="02040602050305030304" pitchFamily="18" charset="0"/>
              </a:rPr>
              <a:t>The world’s most valuable resource is no longer oil, but DATA</a:t>
            </a:r>
            <a:r>
              <a:rPr lang="en-US" dirty="0">
                <a:solidFill>
                  <a:schemeClr val="accent3">
                    <a:lumMod val="75000"/>
                  </a:schemeClr>
                </a:solidFill>
                <a:latin typeface="Book Antiqua" panose="02040602050305030304" pitchFamily="18" charset="0"/>
              </a:rPr>
              <a:t> “</a:t>
            </a:r>
          </a:p>
        </p:txBody>
      </p:sp>
    </p:spTree>
    <p:extLst>
      <p:ext uri="{BB962C8B-B14F-4D97-AF65-F5344CB8AC3E}">
        <p14:creationId xmlns:p14="http://schemas.microsoft.com/office/powerpoint/2010/main" val="99786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8B839-8B8C-4F2D-AF9F-1DF21531E9A1}"/>
              </a:ext>
            </a:extLst>
          </p:cNvPr>
          <p:cNvSpPr>
            <a:spLocks noGrp="1"/>
          </p:cNvSpPr>
          <p:nvPr>
            <p:ph type="title"/>
          </p:nvPr>
        </p:nvSpPr>
        <p:spPr/>
        <p:txBody>
          <a:bodyPr/>
          <a:lstStyle/>
          <a:p>
            <a:r>
              <a:rPr lang="en-US" dirty="0"/>
              <a:t>Apache Spark</a:t>
            </a:r>
          </a:p>
        </p:txBody>
      </p:sp>
      <p:sp>
        <p:nvSpPr>
          <p:cNvPr id="3" name="Content Placeholder 2">
            <a:extLst>
              <a:ext uri="{FF2B5EF4-FFF2-40B4-BE49-F238E27FC236}">
                <a16:creationId xmlns:a16="http://schemas.microsoft.com/office/drawing/2014/main" id="{D8E83040-1FE0-4B67-8C4C-24599229611A}"/>
              </a:ext>
            </a:extLst>
          </p:cNvPr>
          <p:cNvSpPr>
            <a:spLocks noGrp="1"/>
          </p:cNvSpPr>
          <p:nvPr>
            <p:ph idx="1"/>
          </p:nvPr>
        </p:nvSpPr>
        <p:spPr>
          <a:xfrm>
            <a:off x="609600" y="2249424"/>
            <a:ext cx="5689600" cy="4325112"/>
          </a:xfrm>
        </p:spPr>
        <p:txBody>
          <a:bodyPr/>
          <a:lstStyle/>
          <a:p>
            <a:r>
              <a:rPr lang="en-US" dirty="0"/>
              <a:t>Clustered computing framework</a:t>
            </a:r>
          </a:p>
          <a:p>
            <a:r>
              <a:rPr lang="en-US" dirty="0"/>
              <a:t>Fast</a:t>
            </a:r>
          </a:p>
          <a:p>
            <a:r>
              <a:rPr lang="en-US" dirty="0"/>
              <a:t>Easy to use</a:t>
            </a:r>
          </a:p>
          <a:p>
            <a:r>
              <a:rPr lang="en-US" dirty="0"/>
              <a:t>Spark’s </a:t>
            </a:r>
            <a:r>
              <a:rPr lang="en-US" dirty="0" err="1"/>
              <a:t>MLlib</a:t>
            </a:r>
            <a:endParaRPr lang="en-US" dirty="0"/>
          </a:p>
          <a:p>
            <a:pPr lvl="1"/>
            <a:r>
              <a:rPr lang="en-US" dirty="0"/>
              <a:t>Scalable</a:t>
            </a:r>
          </a:p>
          <a:p>
            <a:pPr lvl="1"/>
            <a:r>
              <a:rPr lang="en-US" dirty="0"/>
              <a:t>Supports Python , Scala ,Java</a:t>
            </a:r>
          </a:p>
          <a:p>
            <a:pPr lvl="1"/>
            <a:r>
              <a:rPr lang="en-US" dirty="0"/>
              <a:t>Pipelines ,</a:t>
            </a:r>
            <a:r>
              <a:rPr lang="en-US" dirty="0" err="1"/>
              <a:t>Persistence,Utilities,ML</a:t>
            </a:r>
            <a:r>
              <a:rPr lang="en-US" dirty="0"/>
              <a:t> </a:t>
            </a:r>
            <a:r>
              <a:rPr lang="en-US" dirty="0" err="1"/>
              <a:t>Algorithms,Statistic</a:t>
            </a:r>
            <a:r>
              <a:rPr lang="en-US" dirty="0"/>
              <a:t> Packages</a:t>
            </a:r>
          </a:p>
          <a:p>
            <a:pPr lvl="1"/>
            <a:endParaRPr lang="en-US" dirty="0"/>
          </a:p>
          <a:p>
            <a:pPr lvl="1"/>
            <a:endParaRPr lang="en-US" dirty="0"/>
          </a:p>
          <a:p>
            <a:endParaRPr lang="en-US" dirty="0"/>
          </a:p>
        </p:txBody>
      </p:sp>
      <p:pic>
        <p:nvPicPr>
          <p:cNvPr id="4" name="Picture 3">
            <a:extLst>
              <a:ext uri="{FF2B5EF4-FFF2-40B4-BE49-F238E27FC236}">
                <a16:creationId xmlns:a16="http://schemas.microsoft.com/office/drawing/2014/main" id="{E6DB0EF7-C50B-4E88-9AE2-97C81B91F6EC}"/>
              </a:ext>
            </a:extLst>
          </p:cNvPr>
          <p:cNvPicPr>
            <a:picLocks noChangeAspect="1"/>
          </p:cNvPicPr>
          <p:nvPr/>
        </p:nvPicPr>
        <p:blipFill>
          <a:blip r:embed="rId2"/>
          <a:stretch>
            <a:fillRect/>
          </a:stretch>
        </p:blipFill>
        <p:spPr>
          <a:xfrm>
            <a:off x="6096000" y="1828800"/>
            <a:ext cx="5689600" cy="4389120"/>
          </a:xfrm>
          <a:prstGeom prst="rect">
            <a:avLst/>
          </a:prstGeom>
        </p:spPr>
      </p:pic>
    </p:spTree>
    <p:extLst>
      <p:ext uri="{BB962C8B-B14F-4D97-AF65-F5344CB8AC3E}">
        <p14:creationId xmlns:p14="http://schemas.microsoft.com/office/powerpoint/2010/main" val="38782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DE66-E392-4C76-B65F-9576BC2C61B1}"/>
              </a:ext>
            </a:extLst>
          </p:cNvPr>
          <p:cNvSpPr>
            <a:spLocks noGrp="1"/>
          </p:cNvSpPr>
          <p:nvPr>
            <p:ph type="title"/>
          </p:nvPr>
        </p:nvSpPr>
        <p:spPr>
          <a:xfrm>
            <a:off x="527304" y="1227158"/>
            <a:ext cx="10972800" cy="1066800"/>
          </a:xfrm>
        </p:spPr>
        <p:txBody>
          <a:bodyPr/>
          <a:lstStyle/>
          <a:p>
            <a:r>
              <a:rPr lang="en-US" dirty="0"/>
              <a:t>           </a:t>
            </a:r>
          </a:p>
        </p:txBody>
      </p:sp>
      <p:graphicFrame>
        <p:nvGraphicFramePr>
          <p:cNvPr id="5" name="Table 4">
            <a:extLst>
              <a:ext uri="{FF2B5EF4-FFF2-40B4-BE49-F238E27FC236}">
                <a16:creationId xmlns:a16="http://schemas.microsoft.com/office/drawing/2014/main" id="{628BA565-85F1-4CCE-8AC6-529E1EA3B175}"/>
              </a:ext>
            </a:extLst>
          </p:cNvPr>
          <p:cNvGraphicFramePr>
            <a:graphicFrameLocks noGrp="1"/>
          </p:cNvGraphicFramePr>
          <p:nvPr>
            <p:extLst>
              <p:ext uri="{D42A27DB-BD31-4B8C-83A1-F6EECF244321}">
                <p14:modId xmlns:p14="http://schemas.microsoft.com/office/powerpoint/2010/main" val="3679517413"/>
              </p:ext>
            </p:extLst>
          </p:nvPr>
        </p:nvGraphicFramePr>
        <p:xfrm>
          <a:off x="934542" y="2578608"/>
          <a:ext cx="8127999" cy="3332480"/>
        </p:xfrm>
        <a:graphic>
          <a:graphicData uri="http://schemas.openxmlformats.org/drawingml/2006/table">
            <a:tbl>
              <a:tblPr firstRow="1" bandRow="1">
                <a:tableStyleId>{3B4B98B0-60AC-42C2-AFA5-B58CD77FA1E5}</a:tableStyleId>
              </a:tblPr>
              <a:tblGrid>
                <a:gridCol w="3694098">
                  <a:extLst>
                    <a:ext uri="{9D8B030D-6E8A-4147-A177-3AD203B41FA5}">
                      <a16:colId xmlns:a16="http://schemas.microsoft.com/office/drawing/2014/main" val="744420227"/>
                    </a:ext>
                  </a:extLst>
                </a:gridCol>
                <a:gridCol w="2325949">
                  <a:extLst>
                    <a:ext uri="{9D8B030D-6E8A-4147-A177-3AD203B41FA5}">
                      <a16:colId xmlns:a16="http://schemas.microsoft.com/office/drawing/2014/main" val="1138781882"/>
                    </a:ext>
                  </a:extLst>
                </a:gridCol>
                <a:gridCol w="2107952">
                  <a:extLst>
                    <a:ext uri="{9D8B030D-6E8A-4147-A177-3AD203B41FA5}">
                      <a16:colId xmlns:a16="http://schemas.microsoft.com/office/drawing/2014/main" val="426853590"/>
                    </a:ext>
                  </a:extLst>
                </a:gridCol>
              </a:tblGrid>
              <a:tr h="309880">
                <a:tc>
                  <a:txBody>
                    <a:bodyPr/>
                    <a:lstStyle/>
                    <a:p>
                      <a:endParaRPr lang="en-US" dirty="0"/>
                    </a:p>
                  </a:txBody>
                  <a:tcPr/>
                </a:tc>
                <a:tc>
                  <a:txBody>
                    <a:bodyPr/>
                    <a:lstStyle/>
                    <a:p>
                      <a:r>
                        <a:rPr lang="en-US" dirty="0"/>
                        <a:t>PYTHON</a:t>
                      </a:r>
                    </a:p>
                  </a:txBody>
                  <a:tcPr/>
                </a:tc>
                <a:tc>
                  <a:txBody>
                    <a:bodyPr/>
                    <a:lstStyle/>
                    <a:p>
                      <a:r>
                        <a:rPr lang="en-US" dirty="0"/>
                        <a:t>SCALA</a:t>
                      </a:r>
                    </a:p>
                  </a:txBody>
                  <a:tcPr/>
                </a:tc>
                <a:extLst>
                  <a:ext uri="{0D108BD9-81ED-4DB2-BD59-A6C34878D82A}">
                    <a16:rowId xmlns:a16="http://schemas.microsoft.com/office/drawing/2014/main" val="2055268066"/>
                  </a:ext>
                </a:extLst>
              </a:tr>
              <a:tr h="370840">
                <a:tc>
                  <a:txBody>
                    <a:bodyPr/>
                    <a:lstStyle/>
                    <a:p>
                      <a:r>
                        <a:rPr lang="en-US" dirty="0"/>
                        <a:t>Performance</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86845248"/>
                  </a:ext>
                </a:extLst>
              </a:tr>
              <a:tr h="370840">
                <a:tc>
                  <a:txBody>
                    <a:bodyPr/>
                    <a:lstStyle/>
                    <a:p>
                      <a:r>
                        <a:rPr lang="en-US" dirty="0"/>
                        <a:t>Productivity And Ease of User</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55305627"/>
                  </a:ext>
                </a:extLst>
              </a:tr>
              <a:tr h="370840">
                <a:tc>
                  <a:txBody>
                    <a:bodyPr/>
                    <a:lstStyle/>
                    <a:p>
                      <a:r>
                        <a:rPr lang="en-US" dirty="0"/>
                        <a:t>Simplicity</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646719899"/>
                  </a:ext>
                </a:extLst>
              </a:tr>
              <a:tr h="370840">
                <a:tc>
                  <a:txBody>
                    <a:bodyPr/>
                    <a:lstStyle/>
                    <a:p>
                      <a:r>
                        <a:rPr lang="en-US" dirty="0"/>
                        <a:t>Concurrency and Parallelism</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962971495"/>
                  </a:ext>
                </a:extLst>
              </a:tr>
              <a:tr h="370840">
                <a:tc>
                  <a:txBody>
                    <a:bodyPr/>
                    <a:lstStyle/>
                    <a:p>
                      <a:r>
                        <a:rPr lang="en-US" dirty="0"/>
                        <a:t>Type Safety</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073661951"/>
                  </a:ext>
                </a:extLst>
              </a:tr>
              <a:tr h="370840">
                <a:tc>
                  <a:txBody>
                    <a:bodyPr/>
                    <a:lstStyle/>
                    <a:p>
                      <a:r>
                        <a:rPr lang="en-US" dirty="0"/>
                        <a:t>Scalability</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25250015"/>
                  </a:ext>
                </a:extLst>
              </a:tr>
              <a:tr h="370840">
                <a:tc>
                  <a:txBody>
                    <a:bodyPr/>
                    <a:lstStyle/>
                    <a:p>
                      <a:r>
                        <a:rPr lang="en-US" dirty="0"/>
                        <a:t>Visualization </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05354860"/>
                  </a:ext>
                </a:extLst>
              </a:tr>
              <a:tr h="370840">
                <a:tc>
                  <a:txBody>
                    <a:bodyPr/>
                    <a:lstStyle/>
                    <a:p>
                      <a:r>
                        <a:rPr lang="en-US" dirty="0"/>
                        <a:t>Apache Spark</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96630542"/>
                  </a:ext>
                </a:extLst>
              </a:tr>
            </a:tbl>
          </a:graphicData>
        </a:graphic>
      </p:graphicFrame>
      <p:pic>
        <p:nvPicPr>
          <p:cNvPr id="16" name="Graphic 15" descr="Checkmark">
            <a:extLst>
              <a:ext uri="{FF2B5EF4-FFF2-40B4-BE49-F238E27FC236}">
                <a16:creationId xmlns:a16="http://schemas.microsoft.com/office/drawing/2014/main" id="{E5F4D47D-226A-4CDA-B5EF-D827C53A80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9848" y="3359404"/>
            <a:ext cx="475861" cy="307848"/>
          </a:xfrm>
          <a:prstGeom prst="rect">
            <a:avLst/>
          </a:prstGeom>
        </p:spPr>
      </p:pic>
      <p:pic>
        <p:nvPicPr>
          <p:cNvPr id="17" name="Graphic 16" descr="Checkmark">
            <a:extLst>
              <a:ext uri="{FF2B5EF4-FFF2-40B4-BE49-F238E27FC236}">
                <a16:creationId xmlns:a16="http://schemas.microsoft.com/office/drawing/2014/main" id="{FD3D160B-76C5-4729-B270-3E5002D1AD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03405" y="4841240"/>
            <a:ext cx="475861" cy="307848"/>
          </a:xfrm>
          <a:prstGeom prst="rect">
            <a:avLst/>
          </a:prstGeom>
        </p:spPr>
      </p:pic>
      <p:pic>
        <p:nvPicPr>
          <p:cNvPr id="18" name="Graphic 17" descr="Checkmark">
            <a:extLst>
              <a:ext uri="{FF2B5EF4-FFF2-40B4-BE49-F238E27FC236}">
                <a16:creationId xmlns:a16="http://schemas.microsoft.com/office/drawing/2014/main" id="{63740EB2-5323-4CAF-9487-93AC4ABE31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03404" y="4090924"/>
            <a:ext cx="475861" cy="307848"/>
          </a:xfrm>
          <a:prstGeom prst="rect">
            <a:avLst/>
          </a:prstGeom>
        </p:spPr>
      </p:pic>
      <p:pic>
        <p:nvPicPr>
          <p:cNvPr id="19" name="Graphic 18" descr="Checkmark">
            <a:extLst>
              <a:ext uri="{FF2B5EF4-FFF2-40B4-BE49-F238E27FC236}">
                <a16:creationId xmlns:a16="http://schemas.microsoft.com/office/drawing/2014/main" id="{2E1E6CA5-66C7-4D5C-86E4-94FF8F83B5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03403" y="2996184"/>
            <a:ext cx="475861" cy="307848"/>
          </a:xfrm>
          <a:prstGeom prst="rect">
            <a:avLst/>
          </a:prstGeom>
        </p:spPr>
      </p:pic>
      <p:pic>
        <p:nvPicPr>
          <p:cNvPr id="20" name="Graphic 19" descr="Checkmark">
            <a:extLst>
              <a:ext uri="{FF2B5EF4-FFF2-40B4-BE49-F238E27FC236}">
                <a16:creationId xmlns:a16="http://schemas.microsoft.com/office/drawing/2014/main" id="{EBCF0704-5923-440B-95A3-33DC246F29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9848" y="3774440"/>
            <a:ext cx="475861" cy="307848"/>
          </a:xfrm>
          <a:prstGeom prst="rect">
            <a:avLst/>
          </a:prstGeom>
        </p:spPr>
      </p:pic>
      <p:pic>
        <p:nvPicPr>
          <p:cNvPr id="21" name="Graphic 20" descr="Checkmark">
            <a:extLst>
              <a:ext uri="{FF2B5EF4-FFF2-40B4-BE49-F238E27FC236}">
                <a16:creationId xmlns:a16="http://schemas.microsoft.com/office/drawing/2014/main" id="{B37EFCEC-798C-4802-9925-C1056081FA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9848" y="5239512"/>
            <a:ext cx="475861" cy="307848"/>
          </a:xfrm>
          <a:prstGeom prst="rect">
            <a:avLst/>
          </a:prstGeom>
        </p:spPr>
      </p:pic>
      <p:pic>
        <p:nvPicPr>
          <p:cNvPr id="22" name="Graphic 21" descr="Checkmark">
            <a:extLst>
              <a:ext uri="{FF2B5EF4-FFF2-40B4-BE49-F238E27FC236}">
                <a16:creationId xmlns:a16="http://schemas.microsoft.com/office/drawing/2014/main" id="{A337EF3D-7CE7-4531-A312-4A10EF56D2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03402" y="4472432"/>
            <a:ext cx="475861" cy="307848"/>
          </a:xfrm>
          <a:prstGeom prst="rect">
            <a:avLst/>
          </a:prstGeom>
        </p:spPr>
      </p:pic>
      <p:pic>
        <p:nvPicPr>
          <p:cNvPr id="23" name="Graphic 22" descr="Checkmark">
            <a:extLst>
              <a:ext uri="{FF2B5EF4-FFF2-40B4-BE49-F238E27FC236}">
                <a16:creationId xmlns:a16="http://schemas.microsoft.com/office/drawing/2014/main" id="{BDA30C74-D0E7-4A95-93E0-09385751C8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49122" y="5566664"/>
            <a:ext cx="475861" cy="307848"/>
          </a:xfrm>
          <a:prstGeom prst="rect">
            <a:avLst/>
          </a:prstGeom>
        </p:spPr>
      </p:pic>
      <p:pic>
        <p:nvPicPr>
          <p:cNvPr id="26" name="Picture 25">
            <a:extLst>
              <a:ext uri="{FF2B5EF4-FFF2-40B4-BE49-F238E27FC236}">
                <a16:creationId xmlns:a16="http://schemas.microsoft.com/office/drawing/2014/main" id="{27B59021-632A-4E17-9ACA-FF86264CF136}"/>
              </a:ext>
            </a:extLst>
          </p:cNvPr>
          <p:cNvPicPr>
            <a:picLocks noChangeAspect="1"/>
          </p:cNvPicPr>
          <p:nvPr/>
        </p:nvPicPr>
        <p:blipFill rotWithShape="1">
          <a:blip r:embed="rId4"/>
          <a:srcRect r="65725"/>
          <a:stretch/>
        </p:blipFill>
        <p:spPr>
          <a:xfrm>
            <a:off x="4406384" y="1106086"/>
            <a:ext cx="1184313" cy="1365334"/>
          </a:xfrm>
          <a:prstGeom prst="rect">
            <a:avLst/>
          </a:prstGeom>
        </p:spPr>
      </p:pic>
      <p:pic>
        <p:nvPicPr>
          <p:cNvPr id="28" name="Picture 27">
            <a:extLst>
              <a:ext uri="{FF2B5EF4-FFF2-40B4-BE49-F238E27FC236}">
                <a16:creationId xmlns:a16="http://schemas.microsoft.com/office/drawing/2014/main" id="{DD79E5B4-D0B7-4816-B9C1-9899E731EBC5}"/>
              </a:ext>
            </a:extLst>
          </p:cNvPr>
          <p:cNvPicPr>
            <a:picLocks noChangeAspect="1"/>
          </p:cNvPicPr>
          <p:nvPr/>
        </p:nvPicPr>
        <p:blipFill>
          <a:blip r:embed="rId5"/>
          <a:stretch>
            <a:fillRect/>
          </a:stretch>
        </p:blipFill>
        <p:spPr>
          <a:xfrm>
            <a:off x="7045204" y="1198538"/>
            <a:ext cx="807836" cy="1063416"/>
          </a:xfrm>
          <a:prstGeom prst="rect">
            <a:avLst/>
          </a:prstGeom>
        </p:spPr>
      </p:pic>
      <p:sp>
        <p:nvSpPr>
          <p:cNvPr id="29" name="Rectangle 28">
            <a:extLst>
              <a:ext uri="{FF2B5EF4-FFF2-40B4-BE49-F238E27FC236}">
                <a16:creationId xmlns:a16="http://schemas.microsoft.com/office/drawing/2014/main" id="{26EDD959-FDB1-4F3B-A510-7259F9FABC33}"/>
              </a:ext>
            </a:extLst>
          </p:cNvPr>
          <p:cNvSpPr/>
          <p:nvPr/>
        </p:nvSpPr>
        <p:spPr>
          <a:xfrm>
            <a:off x="5710548" y="1360299"/>
            <a:ext cx="890757"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VS</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18905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aining presentation">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raining presentation.potx" id="{7B9FCAFE-DDE5-4198-9987-54DFCAD80598}" vid="{6015A8B0-C387-4E39-945C-0F39E3EB10B6}"/>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7465</TotalTime>
  <Words>419</Words>
  <Application>Microsoft Office PowerPoint</Application>
  <PresentationFormat>Widescreen</PresentationFormat>
  <Paragraphs>100</Paragraphs>
  <Slides>22</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Book Antiqua</vt:lpstr>
      <vt:lpstr>Calibri</vt:lpstr>
      <vt:lpstr>Georgia</vt:lpstr>
      <vt:lpstr>Wingdings</vt:lpstr>
      <vt:lpstr>Wingdings 2</vt:lpstr>
      <vt:lpstr>Training presentation</vt:lpstr>
      <vt:lpstr>Programming for Machine Learning  Scala or Python : A comparative review</vt:lpstr>
      <vt:lpstr> Machine Learning</vt:lpstr>
      <vt:lpstr> Machine Learning And Programming Languages</vt:lpstr>
      <vt:lpstr>PowerPoint Presentation</vt:lpstr>
      <vt:lpstr>PowerPoint Presentation</vt:lpstr>
      <vt:lpstr>PowerPoint Presentation</vt:lpstr>
      <vt:lpstr>Scalable Machine Learning And Big Data</vt:lpstr>
      <vt:lpstr>Apache Spark</vt:lpstr>
      <vt:lpstr>           </vt:lpstr>
      <vt:lpstr>Features</vt:lpstr>
      <vt:lpstr>Performance</vt:lpstr>
      <vt:lpstr>Task</vt:lpstr>
      <vt:lpstr>Concurrency And Parallelism</vt:lpstr>
      <vt:lpstr>PowerPoint Presentation</vt:lpstr>
      <vt:lpstr>PowerPoint Presentation</vt:lpstr>
      <vt:lpstr>PowerPoint Presentation</vt:lpstr>
      <vt:lpstr>PowerPoint Presentation</vt:lpstr>
      <vt:lpstr>Visualization</vt:lpstr>
      <vt:lpstr>Visualization in R</vt:lpstr>
      <vt:lpstr>Visualization in python </vt:lpstr>
      <vt:lpstr>PowerPoint Presentation</vt:lpstr>
      <vt:lpstr>Thankyou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for Machine Learning  Scala or Python : A comparative review</dc:title>
  <dc:creator>ranju1996sesh@gmail.com</dc:creator>
  <cp:lastModifiedBy>ranju1996sesh@gmail.com</cp:lastModifiedBy>
  <cp:revision>46</cp:revision>
  <dcterms:created xsi:type="dcterms:W3CDTF">2018-03-19T04:22:38Z</dcterms:created>
  <dcterms:modified xsi:type="dcterms:W3CDTF">2018-03-24T08:48:10Z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